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12192000"/>
  <p:notesSz cx="6858000" cy="9144000"/>
  <p:embeddedFontLst>
    <p:embeddedFont>
      <p:font typeface="Bell MT"/>
      <p:regular r:id="rId34"/>
      <p:bold r:id="rId35"/>
      <p:italic r:id="rId36"/>
      <p:boldItalic r:id="rId37"/>
    </p:embeddedFont>
    <p:embeddedFont>
      <p:font typeface="Century Gothic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2" roundtripDataSignature="AMtx7mjW+FfPuqcYoKVI77Vt826Z37vO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18E5542-96DF-43D3-9834-DD7D56AE67C3}">
  <a:tblStyle styleId="{218E5542-96DF-43D3-9834-DD7D56AE67C3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CE8E9"/>
          </a:solidFill>
        </a:fill>
      </a:tcStyle>
    </a:wholeTbl>
    <a:band1H>
      <a:tcTxStyle/>
      <a:tcStyle>
        <a:fill>
          <a:solidFill>
            <a:srgbClr val="F8CFD1"/>
          </a:solidFill>
        </a:fill>
      </a:tcStyle>
    </a:band1H>
    <a:band2H>
      <a:tcTxStyle/>
    </a:band2H>
    <a:band1V>
      <a:tcTxStyle/>
      <a:tcStyle>
        <a:fill>
          <a:solidFill>
            <a:srgbClr val="F8CFD1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6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6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6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6"/>
          </a:solidFill>
        </a:fill>
      </a:tcStyle>
    </a:firstRow>
    <a:neCell>
      <a:tcTxStyle/>
    </a:neCell>
    <a:nwCell>
      <a:tcTxStyle/>
    </a:nwCell>
  </a:tblStyle>
  <a:tblStyle styleId="{62647781-6E0C-4D91-A53C-44277680BF82}" styleName="Table_1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CEBE9"/>
          </a:solidFill>
        </a:fill>
      </a:tcStyle>
    </a:wholeTbl>
    <a:band1H>
      <a:tcTxStyle/>
      <a:tcStyle>
        <a:fill>
          <a:solidFill>
            <a:srgbClr val="F9D5D1"/>
          </a:solidFill>
        </a:fill>
      </a:tcStyle>
    </a:band1H>
    <a:band2H>
      <a:tcTxStyle/>
    </a:band2H>
    <a:band1V>
      <a:tcTxStyle/>
      <a:tcStyle>
        <a:fill>
          <a:solidFill>
            <a:srgbClr val="F9D5D1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5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5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5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5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Gothic-italic.fntdata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font" Target="fonts/CenturyGothic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BellMT-bold.fntdata"/><Relationship Id="rId12" Type="http://schemas.openxmlformats.org/officeDocument/2006/relationships/slide" Target="slides/slide7.xml"/><Relationship Id="rId34" Type="http://schemas.openxmlformats.org/officeDocument/2006/relationships/font" Target="fonts/BellMT-regular.fntdata"/><Relationship Id="rId15" Type="http://schemas.openxmlformats.org/officeDocument/2006/relationships/slide" Target="slides/slide10.xml"/><Relationship Id="rId37" Type="http://schemas.openxmlformats.org/officeDocument/2006/relationships/font" Target="fonts/BellMT-boldItalic.fntdata"/><Relationship Id="rId14" Type="http://schemas.openxmlformats.org/officeDocument/2006/relationships/slide" Target="slides/slide9.xml"/><Relationship Id="rId36" Type="http://schemas.openxmlformats.org/officeDocument/2006/relationships/font" Target="fonts/BellMT-italic.fntdata"/><Relationship Id="rId17" Type="http://schemas.openxmlformats.org/officeDocument/2006/relationships/slide" Target="slides/slide12.xml"/><Relationship Id="rId39" Type="http://schemas.openxmlformats.org/officeDocument/2006/relationships/font" Target="fonts/CenturyGothic-bold.fntdata"/><Relationship Id="rId16" Type="http://schemas.openxmlformats.org/officeDocument/2006/relationships/slide" Target="slides/slide11.xml"/><Relationship Id="rId38" Type="http://schemas.openxmlformats.org/officeDocument/2006/relationships/font" Target="fonts/CenturyGothic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3" name="Google Shape;13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2" name="Google Shape;342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9" name="Google Shape;34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1" name="Google Shape;39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64da763b6_1_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64da763b6_1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3f64da763b6_1_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64da763b6_1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3f64da763b6_1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/>
          <p:nvPr/>
        </p:nvSpPr>
        <p:spPr>
          <a:xfrm>
            <a:off x="0" y="-3175"/>
            <a:ext cx="12192000" cy="5203825"/>
          </a:xfrm>
          <a:custGeom>
            <a:rect b="b" l="l" r="r" t="t"/>
            <a:pathLst>
              <a:path extrusionOk="0" h="3278" w="576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28"/>
          <p:cNvSpPr txBox="1"/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8"/>
          <p:cNvSpPr txBox="1"/>
          <p:nvPr>
            <p:ph idx="1" type="subTitle"/>
          </p:nvPr>
        </p:nvSpPr>
        <p:spPr>
          <a:xfrm>
            <a:off x="810001" y="5280847"/>
            <a:ext cx="10572000" cy="43497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28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全景圖片 (含標題)">
  <p:cSld name="全景圖片 (含標題)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7"/>
          <p:cNvSpPr txBox="1"/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7"/>
          <p:cNvSpPr/>
          <p:nvPr>
            <p:ph idx="2" type="pic"/>
          </p:nvPr>
        </p:nvSpPr>
        <p:spPr>
          <a:xfrm>
            <a:off x="0" y="0"/>
            <a:ext cx="12192000" cy="4800600"/>
          </a:xfrm>
          <a:prstGeom prst="rect">
            <a:avLst/>
          </a:prstGeom>
          <a:noFill/>
          <a:ln cap="rnd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>
              <a:srgbClr val="000000">
                <a:alpha val="40000"/>
              </a:srgbClr>
            </a:outerShdw>
          </a:effectLst>
        </p:spPr>
      </p:sp>
      <p:sp>
        <p:nvSpPr>
          <p:cNvPr id="82" name="Google Shape;82;p37"/>
          <p:cNvSpPr txBox="1"/>
          <p:nvPr>
            <p:ph idx="1" type="body"/>
          </p:nvPr>
        </p:nvSpPr>
        <p:spPr>
          <a:xfrm>
            <a:off x="810000" y="5367338"/>
            <a:ext cx="10561418" cy="4937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3" name="Google Shape;83;p37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7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引述 (含標題)">
  <p:cSld name="引述 (含標題)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8"/>
          <p:cNvSpPr/>
          <p:nvPr/>
        </p:nvSpPr>
        <p:spPr>
          <a:xfrm>
            <a:off x="631697" y="1081456"/>
            <a:ext cx="6332416" cy="3239188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38"/>
          <p:cNvSpPr txBox="1"/>
          <p:nvPr>
            <p:ph type="title"/>
          </p:nvPr>
        </p:nvSpPr>
        <p:spPr>
          <a:xfrm>
            <a:off x="850985" y="1238502"/>
            <a:ext cx="5893840" cy="26459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200"/>
              <a:buFont typeface="Century Gothic"/>
              <a:buNone/>
              <a:defRPr b="1" sz="4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8"/>
          <p:cNvSpPr txBox="1"/>
          <p:nvPr>
            <p:ph idx="1" type="body"/>
          </p:nvPr>
        </p:nvSpPr>
        <p:spPr>
          <a:xfrm>
            <a:off x="853190" y="4443680"/>
            <a:ext cx="5891636" cy="71324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38"/>
          <p:cNvSpPr txBox="1"/>
          <p:nvPr>
            <p:ph idx="2" type="body"/>
          </p:nvPr>
        </p:nvSpPr>
        <p:spPr>
          <a:xfrm>
            <a:off x="7574642" y="1081456"/>
            <a:ext cx="3810001" cy="40754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1" name="Google Shape;91;p38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8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8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名片">
  <p:cSld name="名片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9"/>
          <p:cNvSpPr/>
          <p:nvPr/>
        </p:nvSpPr>
        <p:spPr>
          <a:xfrm>
            <a:off x="1140884" y="2286585"/>
            <a:ext cx="4895115" cy="2503972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39"/>
          <p:cNvSpPr txBox="1"/>
          <p:nvPr>
            <p:ph type="title"/>
          </p:nvPr>
        </p:nvSpPr>
        <p:spPr>
          <a:xfrm>
            <a:off x="1357089" y="2435957"/>
            <a:ext cx="4382521" cy="200778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9"/>
          <p:cNvSpPr txBox="1"/>
          <p:nvPr>
            <p:ph idx="1" type="body"/>
          </p:nvPr>
        </p:nvSpPr>
        <p:spPr>
          <a:xfrm>
            <a:off x="6156000" y="2286000"/>
            <a:ext cx="4880300" cy="229552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8" name="Google Shape;98;p39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9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9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0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40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0"/>
          <p:cNvSpPr txBox="1"/>
          <p:nvPr>
            <p:ph idx="1" type="body"/>
          </p:nvPr>
        </p:nvSpPr>
        <p:spPr>
          <a:xfrm rot="5400000">
            <a:off x="4254444" y="-1260043"/>
            <a:ext cx="3674397" cy="1056328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05" name="Google Shape;105;p40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0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40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1"/>
          <p:cNvSpPr/>
          <p:nvPr/>
        </p:nvSpPr>
        <p:spPr>
          <a:xfrm>
            <a:off x="7669651" y="446089"/>
            <a:ext cx="4522349" cy="5414962"/>
          </a:xfrm>
          <a:custGeom>
            <a:rect b="b" l="l" r="r" t="t"/>
            <a:pathLst>
              <a:path extrusionOk="0" h="4320" w="2879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41"/>
          <p:cNvSpPr txBox="1"/>
          <p:nvPr>
            <p:ph type="title"/>
          </p:nvPr>
        </p:nvSpPr>
        <p:spPr>
          <a:xfrm rot="5400000">
            <a:off x="6863536" y="1906175"/>
            <a:ext cx="5134798" cy="249479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41"/>
          <p:cNvSpPr txBox="1"/>
          <p:nvPr>
            <p:ph idx="1" type="body"/>
          </p:nvPr>
        </p:nvSpPr>
        <p:spPr>
          <a:xfrm rot="5400000">
            <a:off x="1408290" y="-152200"/>
            <a:ext cx="5414962" cy="661154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12" name="Google Shape;112;p4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4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9"/>
          <p:cNvSpPr/>
          <p:nvPr/>
        </p:nvSpPr>
        <p:spPr>
          <a:xfrm>
            <a:off x="0" y="0"/>
            <a:ext cx="12192000" cy="1921079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29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/>
          <p:nvPr/>
        </p:nvSpPr>
        <p:spPr>
          <a:xfrm>
            <a:off x="0" y="1"/>
            <a:ext cx="12192000" cy="5203825"/>
          </a:xfrm>
          <a:custGeom>
            <a:rect b="b" l="l" r="r" t="t"/>
            <a:pathLst>
              <a:path extrusionOk="0" h="3278" w="5760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30"/>
          <p:cNvSpPr txBox="1"/>
          <p:nvPr>
            <p:ph type="title"/>
          </p:nvPr>
        </p:nvSpPr>
        <p:spPr>
          <a:xfrm>
            <a:off x="810000" y="2951396"/>
            <a:ext cx="10561418" cy="1468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  <a:defRPr b="1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" type="body"/>
          </p:nvPr>
        </p:nvSpPr>
        <p:spPr>
          <a:xfrm>
            <a:off x="810000" y="5281201"/>
            <a:ext cx="10561418" cy="43395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" name="Google Shape;33;p30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0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1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1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" type="body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2" type="body"/>
          </p:nvPr>
        </p:nvSpPr>
        <p:spPr>
          <a:xfrm>
            <a:off x="6187415" y="2222287"/>
            <a:ext cx="5194583" cy="363876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32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" type="body"/>
          </p:nvPr>
        </p:nvSpPr>
        <p:spPr>
          <a:xfrm>
            <a:off x="814728" y="2174875"/>
            <a:ext cx="5189857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32"/>
          <p:cNvSpPr txBox="1"/>
          <p:nvPr>
            <p:ph idx="2" type="body"/>
          </p:nvPr>
        </p:nvSpPr>
        <p:spPr>
          <a:xfrm>
            <a:off x="814729" y="2751138"/>
            <a:ext cx="5189856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9" name="Google Shape;49;p32"/>
          <p:cNvSpPr txBox="1"/>
          <p:nvPr>
            <p:ph idx="3" type="body"/>
          </p:nvPr>
        </p:nvSpPr>
        <p:spPr>
          <a:xfrm>
            <a:off x="6187415" y="2174875"/>
            <a:ext cx="5194583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32"/>
          <p:cNvSpPr txBox="1"/>
          <p:nvPr>
            <p:ph idx="4" type="body"/>
          </p:nvPr>
        </p:nvSpPr>
        <p:spPr>
          <a:xfrm>
            <a:off x="6187415" y="2751138"/>
            <a:ext cx="5194583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3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3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5"/>
          <p:cNvSpPr/>
          <p:nvPr/>
        </p:nvSpPr>
        <p:spPr>
          <a:xfrm>
            <a:off x="1073151" y="446087"/>
            <a:ext cx="3547533" cy="1814651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35"/>
          <p:cNvSpPr txBox="1"/>
          <p:nvPr>
            <p:ph type="title"/>
          </p:nvPr>
        </p:nvSpPr>
        <p:spPr>
          <a:xfrm>
            <a:off x="1073151" y="446088"/>
            <a:ext cx="3547533" cy="161839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Century Gothic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" type="body"/>
          </p:nvPr>
        </p:nvSpPr>
        <p:spPr>
          <a:xfrm>
            <a:off x="4855633" y="446088"/>
            <a:ext cx="6252633" cy="54149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68" name="Google Shape;68;p35"/>
          <p:cNvSpPr txBox="1"/>
          <p:nvPr>
            <p:ph idx="2" type="body"/>
          </p:nvPr>
        </p:nvSpPr>
        <p:spPr>
          <a:xfrm>
            <a:off x="1073151" y="2260738"/>
            <a:ext cx="3547533" cy="36003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/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/>
          <p:nvPr>
            <p:ph idx="2" type="pic"/>
          </p:nvPr>
        </p:nvSpPr>
        <p:spPr>
          <a:xfrm>
            <a:off x="6098117" y="0"/>
            <a:ext cx="6093883" cy="6858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36"/>
          <p:cNvSpPr txBox="1"/>
          <p:nvPr>
            <p:ph idx="1" type="body"/>
          </p:nvPr>
        </p:nvSpPr>
        <p:spPr>
          <a:xfrm>
            <a:off x="814728" y="2344684"/>
            <a:ext cx="4852988" cy="35163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6" name="Google Shape;76;p36"/>
          <p:cNvSpPr txBox="1"/>
          <p:nvPr>
            <p:ph idx="10" type="dt"/>
          </p:nvPr>
        </p:nvSpPr>
        <p:spPr>
          <a:xfrm>
            <a:off x="3885810" y="6041362"/>
            <a:ext cx="976879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1" type="ftr"/>
          </p:nvPr>
        </p:nvSpPr>
        <p:spPr>
          <a:xfrm>
            <a:off x="590396" y="6041362"/>
            <a:ext cx="32954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6"/>
          <p:cNvSpPr txBox="1"/>
          <p:nvPr>
            <p:ph idx="12" type="sldNum"/>
          </p:nvPr>
        </p:nvSpPr>
        <p:spPr>
          <a:xfrm>
            <a:off x="4862689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 b="1" i="0" sz="40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" name="Google Shape;11;p27"/>
          <p:cNvSpPr txBox="1"/>
          <p:nvPr>
            <p:ph idx="1" type="body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27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27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9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commonapp.org/counselors-and-recommenders/common-app-ready" TargetMode="External"/><Relationship Id="rId4" Type="http://schemas.openxmlformats.org/officeDocument/2006/relationships/hyperlink" Target="https://www.commonapp.org/counselors-and-recommenders/common-app-ready" TargetMode="External"/><Relationship Id="rId5" Type="http://schemas.openxmlformats.org/officeDocument/2006/relationships/image" Target="../media/image22.png"/><Relationship Id="rId6" Type="http://schemas.openxmlformats.org/officeDocument/2006/relationships/hyperlink" Target="https://www.commonapp.org/counselors-and-recommenders/common-app-ready" TargetMode="External"/><Relationship Id="rId7" Type="http://schemas.openxmlformats.org/officeDocument/2006/relationships/hyperlink" Target="https://www.commonapp.org/counselors-and-recommenders/common-app-ready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Relationship Id="rId4" Type="http://schemas.openxmlformats.org/officeDocument/2006/relationships/hyperlink" Target="https://www.coalitionforcollegeaccess.org/" TargetMode="External"/><Relationship Id="rId5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0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stonybrook.edu/undergraduate-admissions/academics/honors.php" TargetMode="External"/><Relationship Id="rId4" Type="http://schemas.openxmlformats.org/officeDocument/2006/relationships/hyperlink" Target="https://www.bu.edu/admissions/tuition-aid/scholarships-financial-aid/first-year-merit/#Trustee-Scholarship" TargetMode="External"/><Relationship Id="rId9" Type="http://schemas.openxmlformats.org/officeDocument/2006/relationships/slide" Target="/ppt/slides/slide19.xml"/><Relationship Id="rId5" Type="http://schemas.openxmlformats.org/officeDocument/2006/relationships/hyperlink" Target="https://admit.washington.edu/apply/first-year/how-to-apply/test-scores/" TargetMode="External"/><Relationship Id="rId6" Type="http://schemas.openxmlformats.org/officeDocument/2006/relationships/hyperlink" Target="https://admit.washington.edu/apply/freshman/how-to-apply/writing-section/" TargetMode="External"/><Relationship Id="rId7" Type="http://schemas.openxmlformats.org/officeDocument/2006/relationships/slide" Target="/ppt/slides/slide16.xml"/><Relationship Id="rId8" Type="http://schemas.openxmlformats.org/officeDocument/2006/relationships/slide" Target="/ppt/slides/slide18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hyperlink" Target="https://admit.washington.edu/apply/freshman/how-to-apply/" TargetMode="External"/><Relationship Id="rId5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Relationship Id="rId5" Type="http://schemas.openxmlformats.org/officeDocument/2006/relationships/hyperlink" Target="https://www.youtube.com/watch?v=mETHMpIqw1Q&amp;feature=emb_logo" TargetMode="External"/><Relationship Id="rId6" Type="http://schemas.openxmlformats.org/officeDocument/2006/relationships/hyperlink" Target="https://www.youtube.com/watch?v=mETHMpIqw1Q&amp;feature=emb_logo" TargetMode="External"/><Relationship Id="rId7" Type="http://schemas.openxmlformats.org/officeDocument/2006/relationships/slide" Target="/ppt/slides/slide15.xml"/></Relationships>
</file>

<file path=ppt/slides/_rels/slide18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1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Relationship Id="rId4" Type="http://schemas.openxmlformats.org/officeDocument/2006/relationships/hyperlink" Target="http://admissions.sa.ucsb.edu/apply/international" TargetMode="External"/><Relationship Id="rId9" Type="http://schemas.openxmlformats.org/officeDocument/2006/relationships/hyperlink" Target="https://www.youtube.com/c/UCSB4Me" TargetMode="External"/><Relationship Id="rId5" Type="http://schemas.openxmlformats.org/officeDocument/2006/relationships/hyperlink" Target="http://admissions.sa.ucsb.edu/apply/international" TargetMode="External"/><Relationship Id="rId6" Type="http://schemas.openxmlformats.org/officeDocument/2006/relationships/hyperlink" Target="http://admissions.sa.ucsb.edu/apply/international" TargetMode="External"/><Relationship Id="rId7" Type="http://schemas.openxmlformats.org/officeDocument/2006/relationships/image" Target="../media/image9.png"/><Relationship Id="rId8" Type="http://schemas.openxmlformats.org/officeDocument/2006/relationships/hyperlink" Target="https://www.youtube.com/watch?v=mETHMpIqw1Q&amp;feature=emb_logo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Relationship Id="rId4" Type="http://schemas.openxmlformats.org/officeDocument/2006/relationships/image" Target="../media/image18.png"/><Relationship Id="rId5" Type="http://schemas.openxmlformats.org/officeDocument/2006/relationships/hyperlink" Target="https://www.stonybrook.edu/undergraduate-admissions/apply/international.php" TargetMode="External"/><Relationship Id="rId6" Type="http://schemas.openxmlformats.org/officeDocument/2006/relationships/image" Target="../media/image2.png"/><Relationship Id="rId7" Type="http://schemas.openxmlformats.org/officeDocument/2006/relationships/slide" Target="/ppt/slides/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Relationship Id="rId4" Type="http://schemas.openxmlformats.org/officeDocument/2006/relationships/hyperlink" Target="https://www.bu.edu/admissions/apply/international/" TargetMode="External"/><Relationship Id="rId5" Type="http://schemas.openxmlformats.org/officeDocument/2006/relationships/hyperlink" Target="https://www.bu.edu/admissions/apply/international/" TargetMode="External"/><Relationship Id="rId6" Type="http://schemas.openxmlformats.org/officeDocument/2006/relationships/hyperlink" Target="https://www.bu.edu/admissions/apply/international/" TargetMode="External"/><Relationship Id="rId7" Type="http://schemas.openxmlformats.org/officeDocument/2006/relationships/image" Target="../media/image7.png"/><Relationship Id="rId8" Type="http://schemas.openxmlformats.org/officeDocument/2006/relationships/slide" Target="/ppt/slides/slide15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drive.google.com/file/d/1-1RHI-Gq9KaFMHeccIUH14xdNVAee9Hl/view?usp=drive_link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jpg"/><Relationship Id="rId4" Type="http://schemas.openxmlformats.org/officeDocument/2006/relationships/image" Target="../media/image35.jpg"/><Relationship Id="rId5" Type="http://schemas.openxmlformats.org/officeDocument/2006/relationships/image" Target="../media/image3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9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jpg"/><Relationship Id="rId4" Type="http://schemas.openxmlformats.org/officeDocument/2006/relationships/image" Target="../media/image36.jpg"/><Relationship Id="rId5" Type="http://schemas.openxmlformats.org/officeDocument/2006/relationships/image" Target="../media/image3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admission.universityofcalifornia.edu/_assets/files/how-to-apply/first-year-english.pdf" TargetMode="External"/><Relationship Id="rId4" Type="http://schemas.openxmlformats.org/officeDocument/2006/relationships/hyperlink" Target="https://www.commonapp.org/blog/announcing-2026-2027-common-app-essay-prompts" TargetMode="External"/><Relationship Id="rId9" Type="http://schemas.openxmlformats.org/officeDocument/2006/relationships/hyperlink" Target="https://www.commonapp.org/" TargetMode="External"/><Relationship Id="rId5" Type="http://schemas.openxmlformats.org/officeDocument/2006/relationships/hyperlink" Target="https://www.coalitionforcollegeaccess.org/essays" TargetMode="External"/><Relationship Id="rId6" Type="http://schemas.openxmlformats.org/officeDocument/2006/relationships/image" Target="../media/image10.png"/><Relationship Id="rId7" Type="http://schemas.openxmlformats.org/officeDocument/2006/relationships/hyperlink" Target="https://www.coalitionforcollegeaccess.org/" TargetMode="External"/><Relationship Id="rId8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apply.universityofcalifornia.edu/my-application/login/logout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5.png"/><Relationship Id="rId5" Type="http://schemas.openxmlformats.org/officeDocument/2006/relationships/hyperlink" Target="https://www.commonapp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>
            <p:ph type="ctrTitle"/>
          </p:nvPr>
        </p:nvSpPr>
        <p:spPr>
          <a:xfrm>
            <a:off x="1233378" y="-94975"/>
            <a:ext cx="10813312" cy="103841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400"/>
              <a:buFont typeface="Times New Roman"/>
              <a:buNone/>
            </a:pPr>
            <a:r>
              <a:rPr lang="en-US" sz="4400">
                <a:latin typeface="Times New Roman"/>
                <a:ea typeface="Times New Roman"/>
                <a:cs typeface="Times New Roman"/>
                <a:sym typeface="Times New Roman"/>
              </a:rPr>
              <a:t>How to apply for </a:t>
            </a:r>
            <a:r>
              <a:rPr lang="en-US" sz="4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universities </a:t>
            </a:r>
            <a:r>
              <a:rPr lang="en-US" sz="44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US</a:t>
            </a:r>
            <a:r>
              <a:rPr lang="en-US" sz="4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sz="4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1"/>
          <p:cNvSpPr txBox="1"/>
          <p:nvPr>
            <p:ph idx="1" type="subTitle"/>
          </p:nvPr>
        </p:nvSpPr>
        <p:spPr>
          <a:xfrm>
            <a:off x="1620000" y="5335826"/>
            <a:ext cx="10572000" cy="102163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202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08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/>
          </a:p>
          <a:p>
            <a:pPr indent="0" lvl="0" marL="0" rtl="0" algn="r">
              <a:spcBef>
                <a:spcPts val="1160"/>
              </a:spcBef>
              <a:spcAft>
                <a:spcPts val="0"/>
              </a:spcAft>
              <a:buSzPts val="2800"/>
              <a:buNone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202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 Fall 美國留學申請說明會 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21" name="Google Shape;121;p1"/>
          <p:cNvGrpSpPr/>
          <p:nvPr/>
        </p:nvGrpSpPr>
        <p:grpSpPr>
          <a:xfrm>
            <a:off x="0" y="637306"/>
            <a:ext cx="12314595" cy="6020167"/>
            <a:chOff x="156665" y="605222"/>
            <a:chExt cx="11881121" cy="5808257"/>
          </a:xfrm>
        </p:grpSpPr>
        <p:pic>
          <p:nvPicPr>
            <p:cNvPr id="122" name="Google Shape;122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05232" y="605222"/>
              <a:ext cx="8335924" cy="5808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56665" y="1105504"/>
              <a:ext cx="1552353" cy="1552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98081" y="3152832"/>
              <a:ext cx="1660526" cy="1660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279048" y="3667114"/>
              <a:ext cx="2316643" cy="815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481967" y="1966628"/>
              <a:ext cx="1555819" cy="155581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7" name="Google Shape;127;p1"/>
            <p:cNvCxnSpPr>
              <a:stCxn id="126" idx="1"/>
            </p:cNvCxnSpPr>
            <p:nvPr/>
          </p:nvCxnSpPr>
          <p:spPr>
            <a:xfrm rot="10800000">
              <a:off x="8940267" y="2339538"/>
              <a:ext cx="1541700" cy="4050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28" name="Google Shape;128;p1"/>
            <p:cNvCxnSpPr>
              <a:stCxn id="125" idx="0"/>
            </p:cNvCxnSpPr>
            <p:nvPr/>
          </p:nvCxnSpPr>
          <p:spPr>
            <a:xfrm rot="10800000">
              <a:off x="8887870" y="2657914"/>
              <a:ext cx="1549500" cy="10092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29" name="Google Shape;129;p1"/>
            <p:cNvCxnSpPr>
              <a:stCxn id="123" idx="3"/>
            </p:cNvCxnSpPr>
            <p:nvPr/>
          </p:nvCxnSpPr>
          <p:spPr>
            <a:xfrm flipH="1" rot="10800000">
              <a:off x="1709018" y="1495881"/>
              <a:ext cx="933600" cy="3858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30" name="Google Shape;130;p1"/>
            <p:cNvCxnSpPr>
              <a:stCxn id="124" idx="3"/>
            </p:cNvCxnSpPr>
            <p:nvPr/>
          </p:nvCxnSpPr>
          <p:spPr>
            <a:xfrm flipH="1" rot="10800000">
              <a:off x="1958607" y="3637495"/>
              <a:ext cx="812100" cy="3456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37" name="Google Shape;237;p8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38" name="Google Shape;23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74942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8"/>
          <p:cNvSpPr/>
          <p:nvPr/>
        </p:nvSpPr>
        <p:spPr>
          <a:xfrm>
            <a:off x="646675" y="1674825"/>
            <a:ext cx="2613600" cy="9705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0" name="Google Shape;240;p8"/>
          <p:cNvSpPr/>
          <p:nvPr/>
        </p:nvSpPr>
        <p:spPr>
          <a:xfrm>
            <a:off x="3527975" y="1417650"/>
            <a:ext cx="3690000" cy="23742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"/>
          <p:cNvSpPr/>
          <p:nvPr/>
        </p:nvSpPr>
        <p:spPr>
          <a:xfrm>
            <a:off x="8438847" y="3596179"/>
            <a:ext cx="3527851" cy="1446550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Common App Ready</a:t>
            </a:r>
            <a:br>
              <a:rPr b="1" i="0" lang="en-US" sz="2000" u="sng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b="1" i="0" lang="en-US" sz="1600" u="sng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https://www.commonapp.org/counselors-and-recommenders/common-app-ready</a:t>
            </a:r>
            <a:r>
              <a:rPr b="1" i="0" lang="en-US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6" name="Google Shape;246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21329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9"/>
          <p:cNvSpPr txBox="1"/>
          <p:nvPr>
            <p:ph type="title"/>
          </p:nvPr>
        </p:nvSpPr>
        <p:spPr>
          <a:xfrm>
            <a:off x="5454475" y="1662975"/>
            <a:ext cx="3285600" cy="581400"/>
          </a:xfrm>
          <a:prstGeom prst="rect">
            <a:avLst/>
          </a:prstGeom>
          <a:solidFill>
            <a:schemeClr val="accent6"/>
          </a:solidFill>
          <a:ln cap="rnd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 – BU(My Colleges)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3511725" y="132075"/>
            <a:ext cx="5892300" cy="15309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9" name="Google Shape;249;p9"/>
          <p:cNvSpPr/>
          <p:nvPr/>
        </p:nvSpPr>
        <p:spPr>
          <a:xfrm>
            <a:off x="274325" y="1562950"/>
            <a:ext cx="2671800" cy="4260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9"/>
          <p:cNvSpPr/>
          <p:nvPr/>
        </p:nvSpPr>
        <p:spPr>
          <a:xfrm>
            <a:off x="274325" y="5692150"/>
            <a:ext cx="2671800" cy="8574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1" name="Google Shape;251;p9"/>
          <p:cNvSpPr txBox="1"/>
          <p:nvPr/>
        </p:nvSpPr>
        <p:spPr>
          <a:xfrm>
            <a:off x="9561200" y="4792050"/>
            <a:ext cx="2471700" cy="19086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Common App Ready</a:t>
            </a:r>
            <a:br>
              <a:rPr b="1" lang="en-US" sz="20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b="1" lang="en-US" sz="16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https://www.commonapp.org/counselors-and-recommenders/common-app-ready</a:t>
            </a:r>
            <a:r>
              <a:rPr b="1"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"/>
          <p:cNvSpPr txBox="1"/>
          <p:nvPr>
            <p:ph type="title"/>
          </p:nvPr>
        </p:nvSpPr>
        <p:spPr>
          <a:xfrm>
            <a:off x="175000" y="148600"/>
            <a:ext cx="11929500" cy="8877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Century Gothic"/>
              <a:buNone/>
            </a:pPr>
            <a:r>
              <a:rPr lang="en-US" sz="3600"/>
              <a:t>Application Requirements Grid </a:t>
            </a:r>
            <a:endParaRPr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Century Gothic"/>
              <a:buNone/>
            </a:pPr>
            <a:r>
              <a:rPr lang="en-US" sz="1800">
                <a:solidFill>
                  <a:srgbClr val="FFFF00"/>
                </a:solidFill>
              </a:rPr>
              <a:t>(Dashboard 🡪My Colleges</a:t>
            </a:r>
            <a:r>
              <a:rPr lang="en-US" sz="1800">
                <a:solidFill>
                  <a:srgbClr val="FFFF00"/>
                </a:solidFill>
              </a:rPr>
              <a:t>🡪 </a:t>
            </a:r>
            <a:r>
              <a:rPr lang="en-US" sz="1800">
                <a:solidFill>
                  <a:srgbClr val="FFFF00"/>
                </a:solidFill>
              </a:rPr>
              <a:t>Application   requirements)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257" name="Google Shape;257;p10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258" name="Google Shape;258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12450"/>
            <a:ext cx="12192001" cy="574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1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64" name="Google Shape;264;p11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65" name="Google Shape;26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3917"/>
            <a:ext cx="12191998" cy="6891918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1"/>
          <p:cNvSpPr/>
          <p:nvPr/>
        </p:nvSpPr>
        <p:spPr>
          <a:xfrm>
            <a:off x="6465740" y="6148075"/>
            <a:ext cx="5553600" cy="554100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https://www.coalitionforcollegeaccess.org/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71450" y="565125"/>
            <a:ext cx="2003100" cy="61986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68" name="Google Shape;268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58263" y="4772478"/>
            <a:ext cx="3361095" cy="119830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9"/>
          <p:cNvSpPr txBox="1"/>
          <p:nvPr>
            <p:ph type="title"/>
          </p:nvPr>
        </p:nvSpPr>
        <p:spPr>
          <a:xfrm>
            <a:off x="801288" y="604504"/>
            <a:ext cx="9909045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mes New Roman"/>
              <a:buNone/>
            </a:pPr>
            <a:r>
              <a:rPr lang="en-US" sz="4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Early Decision vs Early Action</a:t>
            </a:r>
            <a:endParaRPr sz="4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p19"/>
          <p:cNvSpPr txBox="1"/>
          <p:nvPr>
            <p:ph idx="1" type="body"/>
          </p:nvPr>
        </p:nvSpPr>
        <p:spPr>
          <a:xfrm>
            <a:off x="810000" y="2133600"/>
            <a:ext cx="10554574" cy="420793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200"/>
              <a:buChar char="🞆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若要申請Early Decision，務必要謹慎思考，充分討論！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spcBef>
                <a:spcPts val="1200"/>
              </a:spcBef>
              <a:spcAft>
                <a:spcPts val="0"/>
              </a:spcAft>
              <a:buSzPts val="3000"/>
              <a:buChar char="🞆"/>
            </a:pPr>
            <a:r>
              <a:rPr b="1" lang="en-US" sz="30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Early decision </a:t>
            </a:r>
            <a:r>
              <a:rPr b="1" lang="en-US" sz="3000">
                <a:latin typeface="Times New Roman"/>
                <a:ea typeface="Times New Roman"/>
                <a:cs typeface="Times New Roman"/>
                <a:sym typeface="Times New Roman"/>
              </a:rPr>
              <a:t>plans are </a:t>
            </a:r>
            <a:r>
              <a:rPr b="1" lang="en-US" sz="30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binding</a:t>
            </a:r>
            <a:r>
              <a:rPr b="1" lang="en-US" sz="30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US" sz="3000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br>
              <a:rPr lang="en-US" sz="26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 student who is accepted as an ED applicant must attend the college.</a:t>
            </a:r>
            <a:endParaRPr/>
          </a:p>
          <a:p>
            <a:pPr indent="-342900" lvl="0" marL="342900" rtl="0" algn="l">
              <a:spcBef>
                <a:spcPts val="1240"/>
              </a:spcBef>
              <a:spcAft>
                <a:spcPts val="0"/>
              </a:spcAft>
              <a:buSzPts val="3200"/>
              <a:buChar char="🞆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想申請的學校有Early Action的話，建議申請！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spcBef>
                <a:spcPts val="1200"/>
              </a:spcBef>
              <a:spcAft>
                <a:spcPts val="0"/>
              </a:spcAft>
              <a:buSzPts val="3000"/>
              <a:buChar char="🞆"/>
            </a:pPr>
            <a:r>
              <a:rPr b="1" lang="en-US" sz="3000">
                <a:solidFill>
                  <a:srgbClr val="FF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Early action </a:t>
            </a:r>
            <a:r>
              <a:rPr b="1" lang="en-US" sz="3000">
                <a:latin typeface="Times New Roman"/>
                <a:ea typeface="Times New Roman"/>
                <a:cs typeface="Times New Roman"/>
                <a:sym typeface="Times New Roman"/>
              </a:rPr>
              <a:t>plans are </a:t>
            </a:r>
            <a:r>
              <a:rPr b="1" lang="en-US" sz="3000">
                <a:solidFill>
                  <a:srgbClr val="FF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nonbinding</a:t>
            </a:r>
            <a:r>
              <a:rPr b="1" lang="en-US" sz="30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US" sz="3000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br>
              <a:rPr lang="en-US" sz="3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Students receive an early response to their application but do not have to commit to the college until the normal reply date of May 1.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2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t/>
            </a:r>
            <a:endParaRPr/>
          </a:p>
        </p:txBody>
      </p:sp>
      <p:graphicFrame>
        <p:nvGraphicFramePr>
          <p:cNvPr id="280" name="Google Shape;280;p12"/>
          <p:cNvGraphicFramePr/>
          <p:nvPr/>
        </p:nvGraphicFramePr>
        <p:xfrm>
          <a:off x="47847" y="424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{62647781-6E0C-4D91-A53C-44277680BF82}</a:tableStyleId>
              </a:tblPr>
              <a:tblGrid>
                <a:gridCol w="1826825"/>
                <a:gridCol w="2899300"/>
                <a:gridCol w="2367100"/>
                <a:gridCol w="2501550"/>
                <a:gridCol w="2501550"/>
              </a:tblGrid>
              <a:tr h="888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美國四校</a:t>
                      </a:r>
                      <a:endParaRPr b="1" sz="26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2600"/>
                        <a:buFont typeface="Times New Roman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華盛頓大學</a:t>
                      </a:r>
                      <a:endParaRPr b="1" sz="26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2600"/>
                        <a:buFont typeface="Times New Roman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西雅圖分校</a:t>
                      </a:r>
                      <a:endParaRPr b="1" sz="26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加州大學</a:t>
                      </a:r>
                      <a:endParaRPr b="1" sz="24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2400"/>
                        <a:buFont typeface="Times New Roman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聖塔芭芭拉分校</a:t>
                      </a:r>
                      <a:endParaRPr b="1" sz="24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2600"/>
                        <a:buFont typeface="Times New Roman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紐約州立大學</a:t>
                      </a:r>
                      <a:endParaRPr b="1" sz="26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2600"/>
                        <a:buFont typeface="Times New Roman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石溪分校</a:t>
                      </a:r>
                      <a:endParaRPr b="1" sz="26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2600"/>
                        <a:buFont typeface="Times New Roman"/>
                        <a:buNone/>
                      </a:pPr>
                      <a:r>
                        <a:rPr b="1" lang="en-US" sz="26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波士頓大學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9415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申請截止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.11.15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.12.1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(EA)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.11.1</a:t>
                      </a:r>
                      <a:b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b="1" lang="en-US" sz="9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(Early action/</a:t>
                      </a:r>
                      <a:r>
                        <a:rPr b="1" lang="en-US" sz="900" u="sng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Honors Programs</a:t>
                      </a:r>
                      <a:r>
                        <a:rPr b="1" lang="en-US" sz="9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(RD)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2026.1.15</a:t>
                      </a:r>
                      <a:endParaRPr b="1" sz="2800" u="none" cap="none" strike="noStrike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(ED)2026.11.1</a:t>
                      </a:r>
                      <a:endParaRPr b="1" sz="2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(RD)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b="1" sz="16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</a:t>
                      </a:r>
                      <a:r>
                        <a:rPr b="1" lang="en-US" sz="1600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獎學金</a:t>
                      </a:r>
                      <a:r>
                        <a:rPr b="1" lang="en-US" sz="16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2026.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r>
                        <a:rPr b="1" lang="en-US" sz="28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r>
                        <a:rPr b="1"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b="1" sz="2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455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申請系統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Common App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UC Application</a:t>
                      </a:r>
                      <a:endParaRPr b="1"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Common App/Coalition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Common App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425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申請費用/1所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US$9</a:t>
                      </a:r>
                      <a:r>
                        <a:rPr b="1" lang="en-US" sz="22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b="1" sz="22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US$</a:t>
                      </a:r>
                      <a:r>
                        <a:rPr b="1" lang="en-US" sz="22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95</a:t>
                      </a:r>
                      <a:endParaRPr b="1" sz="22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US$50</a:t>
                      </a:r>
                      <a:endParaRPr b="1" sz="22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FF"/>
                        </a:buClr>
                        <a:buSzPts val="2200"/>
                        <a:buFont typeface="Times New Roman"/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US$80</a:t>
                      </a:r>
                      <a:endParaRPr b="1" sz="22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1609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成績/考試要求</a:t>
                      </a:r>
                      <a:endParaRPr b="1" sz="2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SAT optional (</a:t>
                      </a:r>
                      <a:r>
                        <a:rPr b="1" lang="en-US" sz="2000" u="sng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不重視</a:t>
                      </a:r>
                      <a:r>
                        <a:rPr b="1" lang="en-US" sz="20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TOEFL 76/平均107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IELTS 6.0/平均7.</a:t>
                      </a:r>
                      <a:r>
                        <a:rPr b="1" lang="en-US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b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Duolingo 110/平均13</a:t>
                      </a:r>
                      <a:r>
                        <a:rPr b="1" lang="en-US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33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在校成績平均70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SAT blind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TOEFL 80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IELTS 6.5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Duolingo 115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SAT optional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TOEFL 80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IELTS 6.5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Duolingo 1</a:t>
                      </a:r>
                      <a:r>
                        <a:rPr b="1" lang="en-US"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SAT optional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TOEFL90-100</a:t>
                      </a:r>
                      <a:b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且各項不低於20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IELTS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Duolingo 125-135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1637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自傳要求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Essay--650字以內</a:t>
                      </a:r>
                      <a:endParaRPr b="1" sz="2400" u="sng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  <a:hlinkClick r:id="rId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 Response--300字以內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Personal Insight Questions 8選4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(1題350以內)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Common app要求的 Essay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7選1 (250-650字)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Common app要求的 Essay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+ 1 Essay (250內)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418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老師推薦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不需要且不審查 </a:t>
                      </a:r>
                      <a:endParaRPr b="1"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不需要且不審查 </a:t>
                      </a:r>
                      <a:endParaRPr b="1"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Online Teacher/Counselor Evaluation</a:t>
                      </a:r>
                      <a:endParaRPr b="1"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 hMerge="1"/>
              </a:tr>
            </a:tbl>
          </a:graphicData>
        </a:graphic>
      </p:graphicFrame>
      <p:sp>
        <p:nvSpPr>
          <p:cNvPr id="281" name="Google Shape;281;p12">
            <a:hlinkClick action="ppaction://hlinksldjump" r:id="rId7"/>
          </p:cNvPr>
          <p:cNvSpPr/>
          <p:nvPr/>
        </p:nvSpPr>
        <p:spPr>
          <a:xfrm>
            <a:off x="4385186" y="111637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2" name="Google Shape;282;p12">
            <a:hlinkClick action="ppaction://hlinksldjump" r:id="rId8"/>
          </p:cNvPr>
          <p:cNvSpPr/>
          <p:nvPr/>
        </p:nvSpPr>
        <p:spPr>
          <a:xfrm>
            <a:off x="6730180" y="117127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3" name="Google Shape;283;p12">
            <a:hlinkClick action="ppaction://hlinksldjump" r:id="rId9"/>
          </p:cNvPr>
          <p:cNvSpPr/>
          <p:nvPr/>
        </p:nvSpPr>
        <p:spPr>
          <a:xfrm>
            <a:off x="9207909" y="529508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4" name="Google Shape;284;p12">
            <a:hlinkClick action="ppaction://hlinksldjump" r:id="rId10"/>
          </p:cNvPr>
          <p:cNvSpPr/>
          <p:nvPr/>
        </p:nvSpPr>
        <p:spPr>
          <a:xfrm>
            <a:off x="11803625" y="529508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6069" y="0"/>
            <a:ext cx="100198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3"/>
          <p:cNvSpPr txBox="1"/>
          <p:nvPr/>
        </p:nvSpPr>
        <p:spPr>
          <a:xfrm>
            <a:off x="4413118" y="3611535"/>
            <a:ext cx="7104830" cy="923330"/>
          </a:xfrm>
          <a:prstGeom prst="rect">
            <a:avLst/>
          </a:prstGeom>
          <a:solidFill>
            <a:srgbClr val="FFFF00"/>
          </a:solidFill>
          <a:ln cap="rnd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華盛頓大學西雅圖分校</a:t>
            </a:r>
            <a:br>
              <a:rPr b="1" lang="en-US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b="1" lang="en-US" sz="18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https://admit.washington.edu/apply/freshman/how-to-apply/</a:t>
            </a:r>
            <a:endParaRPr b="1" sz="1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91" name="Google Shape;291;p13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07244" y="3023136"/>
            <a:ext cx="1176798" cy="117679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  <p:sp>
        <p:nvSpPr>
          <p:cNvPr id="292" name="Google Shape;292;p13"/>
          <p:cNvSpPr/>
          <p:nvPr/>
        </p:nvSpPr>
        <p:spPr>
          <a:xfrm>
            <a:off x="1863409" y="5201872"/>
            <a:ext cx="3679262" cy="1656127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249" y="0"/>
            <a:ext cx="1072845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98857" y="4925961"/>
            <a:ext cx="1750691" cy="175069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  <p:sp>
        <p:nvSpPr>
          <p:cNvPr id="299" name="Google Shape;299;p14"/>
          <p:cNvSpPr/>
          <p:nvPr/>
        </p:nvSpPr>
        <p:spPr>
          <a:xfrm>
            <a:off x="459017" y="2820421"/>
            <a:ext cx="7682092" cy="3327161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0" name="Google Shape;300;p14"/>
          <p:cNvSpPr/>
          <p:nvPr/>
        </p:nvSpPr>
        <p:spPr>
          <a:xfrm>
            <a:off x="8141109" y="2969624"/>
            <a:ext cx="3529782" cy="17851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Tips for Writing Your Personal Statement </a:t>
            </a:r>
            <a:endParaRPr b="1" sz="2800"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  <a:hlinkClick r:id="rId5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https://www.youtube.com/watch?v=mETHMpIqw1Q&amp;feature=emb_logo</a:t>
            </a:r>
            <a:endParaRPr b="1"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p14">
            <a:hlinkClick action="ppaction://hlinksldjump" r:id="rId7"/>
          </p:cNvPr>
          <p:cNvSpPr/>
          <p:nvPr/>
        </p:nvSpPr>
        <p:spPr>
          <a:xfrm>
            <a:off x="9549603" y="6315792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7928" y="0"/>
            <a:ext cx="1045614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5"/>
          <p:cNvSpPr txBox="1"/>
          <p:nvPr/>
        </p:nvSpPr>
        <p:spPr>
          <a:xfrm>
            <a:off x="507941" y="4632145"/>
            <a:ext cx="3518912" cy="1754326"/>
          </a:xfrm>
          <a:prstGeom prst="rect">
            <a:avLst/>
          </a:prstGeom>
          <a:solidFill>
            <a:srgbClr val="FFFF00"/>
          </a:solidFill>
          <a:ln cap="rnd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加州大學</a:t>
            </a:r>
            <a:br>
              <a:rPr b="1" lang="en-US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b="1" lang="en-US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聖塔芭芭拉分校</a:t>
            </a:r>
            <a:endParaRPr b="1"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http://admissions.sa.ucsb.edu</a:t>
            </a:r>
            <a:br>
              <a:rPr lang="en-US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lang="en-US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/apply/international</a:t>
            </a:r>
            <a:endParaRPr b="1" sz="1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08" name="Google Shape;30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02829" y="4198995"/>
            <a:ext cx="1118937" cy="1118937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5"/>
          <p:cNvSpPr/>
          <p:nvPr/>
        </p:nvSpPr>
        <p:spPr>
          <a:xfrm>
            <a:off x="7821677" y="4633438"/>
            <a:ext cx="3455851" cy="1378128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0" name="Google Shape;310;p15"/>
          <p:cNvSpPr/>
          <p:nvPr/>
        </p:nvSpPr>
        <p:spPr>
          <a:xfrm>
            <a:off x="7208386" y="3513246"/>
            <a:ext cx="4682434" cy="8002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UCSB Admissions Youtube</a:t>
            </a:r>
            <a:endParaRPr b="1" sz="2800"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  <a:hlinkClick r:id="rId8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https://www.youtube.com/c/UCSB4Me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</p:txBody>
      </p:sp>
      <p:sp>
        <p:nvSpPr>
          <p:cNvPr id="311" name="Google Shape;311;p15">
            <a:hlinkClick action="ppaction://hlinksldjump" r:id="rId10"/>
          </p:cNvPr>
          <p:cNvSpPr/>
          <p:nvPr/>
        </p:nvSpPr>
        <p:spPr>
          <a:xfrm>
            <a:off x="9549603" y="6315792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51343" y="1394247"/>
            <a:ext cx="5825302" cy="540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149" y="0"/>
            <a:ext cx="5915851" cy="6801799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6"/>
          <p:cNvSpPr txBox="1"/>
          <p:nvPr/>
        </p:nvSpPr>
        <p:spPr>
          <a:xfrm>
            <a:off x="5818451" y="0"/>
            <a:ext cx="6373549" cy="1200329"/>
          </a:xfrm>
          <a:prstGeom prst="rect">
            <a:avLst/>
          </a:prstGeom>
          <a:solidFill>
            <a:srgbClr val="FFFF00"/>
          </a:solidFill>
          <a:ln cap="rnd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紐約州立大學石溪分校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https://www.stonybrook.edu/undergraduate-admissions/apply/international.php</a:t>
            </a:r>
            <a:r>
              <a:rPr b="1" lang="en-US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19" name="Google Shape;31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97178" y="1740466"/>
            <a:ext cx="2598822" cy="91512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6">
            <a:hlinkClick action="ppaction://hlinksldjump" r:id="rId7"/>
          </p:cNvPr>
          <p:cNvSpPr/>
          <p:nvPr/>
        </p:nvSpPr>
        <p:spPr>
          <a:xfrm>
            <a:off x="11378403" y="6372063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1" name="Google Shape;321;p16"/>
          <p:cNvSpPr/>
          <p:nvPr/>
        </p:nvSpPr>
        <p:spPr>
          <a:xfrm>
            <a:off x="6333389" y="2198030"/>
            <a:ext cx="5045014" cy="72805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2" name="Google Shape;322;p16"/>
          <p:cNvSpPr/>
          <p:nvPr/>
        </p:nvSpPr>
        <p:spPr>
          <a:xfrm>
            <a:off x="6482718" y="5303520"/>
            <a:ext cx="4082119" cy="379828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"/>
          <p:cNvSpPr txBox="1"/>
          <p:nvPr>
            <p:ph type="title"/>
          </p:nvPr>
        </p:nvSpPr>
        <p:spPr>
          <a:xfrm>
            <a:off x="810000" y="465431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100013" dist="28575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Arial"/>
              <a:buNone/>
            </a:pPr>
            <a:r>
              <a:rPr lang="en-US" sz="53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高三孩子們，準備好了嗎？</a:t>
            </a:r>
            <a:endParaRPr sz="53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</p:txBody>
      </p:sp>
      <p:sp>
        <p:nvSpPr>
          <p:cNvPr id="136" name="Google Shape;136;p2"/>
          <p:cNvSpPr txBox="1"/>
          <p:nvPr>
            <p:ph idx="1" type="body"/>
          </p:nvPr>
        </p:nvSpPr>
        <p:spPr>
          <a:xfrm>
            <a:off x="698550" y="1855694"/>
            <a:ext cx="10794900" cy="448822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和家長取得共識</a:t>
            </a:r>
            <a:endParaRPr b="1" sz="3000">
              <a:latin typeface="STKaiti"/>
              <a:ea typeface="STKaiti"/>
              <a:cs typeface="STKaiti"/>
              <a:sym typeface="STKaiti"/>
            </a:endParaRPr>
          </a:p>
          <a:p>
            <a:pPr indent="-342900" lvl="0" marL="342900" rtl="0" algn="l">
              <a:spcBef>
                <a:spcPts val="120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參加八月舉辦的</a:t>
            </a:r>
            <a:r>
              <a:rPr b="1" lang="en-US" sz="3000">
                <a:solidFill>
                  <a:srgbClr val="FF9933"/>
                </a:solidFill>
                <a:latin typeface="STKaiti"/>
                <a:ea typeface="STKaiti"/>
                <a:cs typeface="STKaiti"/>
                <a:sym typeface="STKaiti"/>
              </a:rPr>
              <a:t>留美說明會</a:t>
            </a: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（ 申請說明、校友分享）</a:t>
            </a:r>
            <a:endParaRPr b="1" sz="3000">
              <a:latin typeface="STKaiti"/>
              <a:ea typeface="STKaiti"/>
              <a:cs typeface="STKaiti"/>
              <a:sym typeface="STKaiti"/>
            </a:endParaRPr>
          </a:p>
          <a:p>
            <a:pPr indent="-342900" lvl="0" marL="342900" rtl="0" algn="l">
              <a:spcBef>
                <a:spcPts val="120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在說明會前研究以下問題：</a:t>
            </a:r>
            <a:endParaRPr b="1" sz="3000">
              <a:latin typeface="STKaiti"/>
              <a:ea typeface="STKaiti"/>
              <a:cs typeface="STKaiti"/>
              <a:sym typeface="STKaiti"/>
            </a:endParaRPr>
          </a:p>
          <a:p>
            <a:pPr indent="-514350" lvl="1" marL="971550" rtl="0" algn="l">
              <a:spcBef>
                <a:spcPts val="1200"/>
              </a:spcBef>
              <a:spcAft>
                <a:spcPts val="0"/>
              </a:spcAft>
              <a:buSzPts val="3400"/>
              <a:buFont typeface="STKaiti"/>
              <a:buChar char="○"/>
            </a:pP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申請哪幾所</a:t>
            </a:r>
            <a:r>
              <a:rPr b="1" lang="en-US" sz="3000">
                <a:solidFill>
                  <a:srgbClr val="FFFF66"/>
                </a:solidFill>
                <a:latin typeface="STKaiti"/>
                <a:ea typeface="STKaiti"/>
                <a:cs typeface="STKaiti"/>
                <a:sym typeface="STKaiti"/>
              </a:rPr>
              <a:t>大學</a:t>
            </a: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？什麼</a:t>
            </a:r>
            <a:r>
              <a:rPr b="1" lang="en-US" sz="3000">
                <a:solidFill>
                  <a:srgbClr val="FFFF66"/>
                </a:solidFill>
                <a:latin typeface="STKaiti"/>
                <a:ea typeface="STKaiti"/>
                <a:cs typeface="STKaiti"/>
                <a:sym typeface="STKaiti"/>
              </a:rPr>
              <a:t>科系</a:t>
            </a: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？</a:t>
            </a:r>
            <a:endParaRPr b="1" sz="3000">
              <a:latin typeface="STKaiti"/>
              <a:ea typeface="STKaiti"/>
              <a:cs typeface="STKaiti"/>
              <a:sym typeface="STKaiti"/>
            </a:endParaRPr>
          </a:p>
          <a:p>
            <a:pPr indent="-514350" lvl="1" marL="971550" rtl="0" algn="l">
              <a:spcBef>
                <a:spcPts val="1200"/>
              </a:spcBef>
              <a:spcAft>
                <a:spcPts val="0"/>
              </a:spcAft>
              <a:buSzPts val="3400"/>
              <a:buFont typeface="STKaiti"/>
              <a:buChar char="○"/>
            </a:pPr>
            <a:r>
              <a:rPr b="1" lang="en-US" sz="3000">
                <a:solidFill>
                  <a:srgbClr val="FFFF66"/>
                </a:solidFill>
                <a:latin typeface="STKaiti"/>
                <a:ea typeface="STKaiti"/>
                <a:cs typeface="STKaiti"/>
                <a:sym typeface="STKaiti"/>
              </a:rPr>
              <a:t>何時</a:t>
            </a: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完成SAT/TOEFL/IELTS考試？</a:t>
            </a:r>
            <a:r>
              <a:rPr b="1" lang="en-US" sz="3000">
                <a:solidFill>
                  <a:srgbClr val="FFFF66"/>
                </a:solidFill>
                <a:latin typeface="STKaiti"/>
                <a:ea typeface="STKaiti"/>
                <a:cs typeface="STKaiti"/>
                <a:sym typeface="STKaiti"/>
              </a:rPr>
              <a:t>目標</a:t>
            </a: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幾分？</a:t>
            </a:r>
            <a:endParaRPr b="1" sz="3000">
              <a:latin typeface="STKaiti"/>
              <a:ea typeface="STKaiti"/>
              <a:cs typeface="STKaiti"/>
              <a:sym typeface="STKaiti"/>
            </a:endParaRPr>
          </a:p>
          <a:p>
            <a:pPr indent="-514350" lvl="1" marL="971550" rtl="0" algn="l">
              <a:spcBef>
                <a:spcPts val="1200"/>
              </a:spcBef>
              <a:spcAft>
                <a:spcPts val="0"/>
              </a:spcAft>
              <a:buSzPts val="3400"/>
              <a:buFont typeface="STKaiti"/>
              <a:buChar char="○"/>
            </a:pPr>
            <a:r>
              <a:rPr b="1" lang="en-US" sz="3000">
                <a:solidFill>
                  <a:srgbClr val="FFFF66"/>
                </a:solidFill>
                <a:latin typeface="STKaiti"/>
                <a:ea typeface="STKaiti"/>
                <a:cs typeface="STKaiti"/>
                <a:sym typeface="STKaiti"/>
              </a:rPr>
              <a:t>線上申請系統</a:t>
            </a: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（Common App / UC App）該如何填寫？</a:t>
            </a:r>
            <a:endParaRPr b="1" sz="3000">
              <a:latin typeface="STKaiti"/>
              <a:ea typeface="STKaiti"/>
              <a:cs typeface="STKaiti"/>
              <a:sym typeface="STKaiti"/>
            </a:endParaRPr>
          </a:p>
          <a:p>
            <a:pPr indent="-342900" lvl="0" marL="342900" rtl="0" algn="l">
              <a:spcBef>
                <a:spcPts val="1200"/>
              </a:spcBef>
              <a:spcAft>
                <a:spcPts val="600"/>
              </a:spcAft>
              <a:buSzPts val="3600"/>
              <a:buFont typeface="STKaiti"/>
              <a:buChar char="★"/>
            </a:pP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繳交</a:t>
            </a:r>
            <a:r>
              <a:rPr b="1" lang="en-US" sz="3000">
                <a:solidFill>
                  <a:srgbClr val="FF9933"/>
                </a:solidFill>
                <a:latin typeface="STKaiti"/>
                <a:ea typeface="STKaiti"/>
                <a:cs typeface="STKaiti"/>
                <a:sym typeface="STKaiti"/>
              </a:rPr>
              <a:t>父母雙方同意書</a:t>
            </a:r>
            <a:r>
              <a:rPr b="1" lang="en-US" sz="3000">
                <a:latin typeface="STKaiti"/>
                <a:ea typeface="STKaiti"/>
                <a:cs typeface="STKaiti"/>
                <a:sym typeface="STKaiti"/>
              </a:rPr>
              <a:t>，學校顧問協助資料上傳</a:t>
            </a:r>
            <a:endParaRPr b="1" sz="3000">
              <a:latin typeface="STKaiti"/>
              <a:ea typeface="STKaiti"/>
              <a:cs typeface="STKaiti"/>
              <a:sym typeface="STKaiti"/>
            </a:endParaRPr>
          </a:p>
        </p:txBody>
      </p:sp>
      <p:pic>
        <p:nvPicPr>
          <p:cNvPr descr="questions ideas talk - Evidently Cochrane" id="137" name="Google Shape;13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4661" y="368269"/>
            <a:ext cx="1587337" cy="105240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573" y="185400"/>
            <a:ext cx="9212051" cy="6621498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7"/>
          <p:cNvSpPr txBox="1"/>
          <p:nvPr/>
        </p:nvSpPr>
        <p:spPr>
          <a:xfrm>
            <a:off x="6821039" y="3429000"/>
            <a:ext cx="3837910" cy="1200329"/>
          </a:xfrm>
          <a:prstGeom prst="rect">
            <a:avLst/>
          </a:prstGeom>
          <a:solidFill>
            <a:srgbClr val="FFFF00"/>
          </a:solidFill>
          <a:ln cap="rnd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波士頓大學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https://www.bu.edu/admissions/</a:t>
            </a:r>
            <a:br>
              <a:rPr lang="en-US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lang="en-US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apply/international/</a:t>
            </a:r>
            <a:endParaRPr b="1" sz="1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29" name="Google Shape;329;p17"/>
          <p:cNvPicPr preferRelativeResize="0"/>
          <p:nvPr>
            <p:ph idx="1" type="body"/>
          </p:nvPr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38793" y="2698219"/>
            <a:ext cx="1032419" cy="103241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  <p:sp>
        <p:nvSpPr>
          <p:cNvPr id="330" name="Google Shape;330;p17">
            <a:hlinkClick action="ppaction://hlinksldjump" r:id="rId8"/>
          </p:cNvPr>
          <p:cNvSpPr/>
          <p:nvPr/>
        </p:nvSpPr>
        <p:spPr>
          <a:xfrm>
            <a:off x="9549603" y="6315792"/>
            <a:ext cx="226142" cy="237982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8"/>
          <p:cNvSpPr txBox="1"/>
          <p:nvPr>
            <p:ph type="title"/>
          </p:nvPr>
        </p:nvSpPr>
        <p:spPr>
          <a:xfrm>
            <a:off x="658761" y="499008"/>
            <a:ext cx="10835149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mes New Roman"/>
              <a:buNone/>
            </a:pPr>
            <a:r>
              <a:rPr lang="en-US" sz="4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Holistic review?</a:t>
            </a:r>
            <a:endParaRPr sz="4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6" name="Google Shape;336;p18"/>
          <p:cNvSpPr txBox="1"/>
          <p:nvPr>
            <p:ph idx="1" type="body"/>
          </p:nvPr>
        </p:nvSpPr>
        <p:spPr>
          <a:xfrm>
            <a:off x="810000" y="2152997"/>
            <a:ext cx="10554574" cy="433220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</p:txBody>
      </p:sp>
      <p:sp>
        <p:nvSpPr>
          <p:cNvPr id="337" name="Google Shape;337;p18"/>
          <p:cNvSpPr txBox="1"/>
          <p:nvPr/>
        </p:nvSpPr>
        <p:spPr>
          <a:xfrm>
            <a:off x="810000" y="2152997"/>
            <a:ext cx="10554574" cy="450298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Noto Sans Symbols"/>
              <a:buNone/>
            </a:pPr>
            <a:r>
              <a:t/>
            </a:r>
            <a:endParaRPr sz="4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8" name="Google Shape;33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9" y="0"/>
            <a:ext cx="544936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4722" y="0"/>
            <a:ext cx="65041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0"/>
          <p:cNvSpPr txBox="1"/>
          <p:nvPr>
            <p:ph type="title"/>
          </p:nvPr>
        </p:nvSpPr>
        <p:spPr>
          <a:xfrm>
            <a:off x="578375" y="376621"/>
            <a:ext cx="10803623" cy="970450"/>
          </a:xfrm>
          <a:prstGeom prst="rect">
            <a:avLst/>
          </a:prstGeom>
          <a:noFill/>
          <a:ln>
            <a:noFill/>
          </a:ln>
          <a:effectLst>
            <a:outerShdw blurRad="100013" dist="28575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Arial"/>
              <a:buNone/>
            </a:pPr>
            <a:r>
              <a:rPr lang="en-US" sz="4800">
                <a:latin typeface="Arial"/>
                <a:ea typeface="Arial"/>
                <a:cs typeface="Arial"/>
                <a:sym typeface="Arial"/>
              </a:rPr>
              <a:t>申請美國重要資源：Common data set</a:t>
            </a:r>
            <a:endParaRPr sz="4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0"/>
          <p:cNvSpPr txBox="1"/>
          <p:nvPr>
            <p:ph idx="1" type="body"/>
          </p:nvPr>
        </p:nvSpPr>
        <p:spPr>
          <a:xfrm>
            <a:off x="578375" y="2099733"/>
            <a:ext cx="10803623" cy="428004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b="1" lang="en-US" sz="3200">
                <a:latin typeface="STKaiti"/>
                <a:ea typeface="STKaiti"/>
                <a:cs typeface="STKaiti"/>
                <a:sym typeface="STKaiti"/>
              </a:rPr>
              <a:t>搜尋關鍵字：</a:t>
            </a:r>
            <a:r>
              <a:rPr b="1" lang="en-US" sz="3200">
                <a:solidFill>
                  <a:srgbClr val="00FF00"/>
                </a:solidFill>
                <a:latin typeface="STKaiti"/>
                <a:ea typeface="STKaiti"/>
                <a:cs typeface="STKaiti"/>
                <a:sym typeface="STKaiti"/>
              </a:rPr>
              <a:t>School name common data set (例：purdue common data set)</a:t>
            </a:r>
            <a:endParaRPr/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b="1" lang="en-US" sz="3200">
                <a:latin typeface="STKaiti"/>
                <a:ea typeface="STKaiti"/>
                <a:cs typeface="STKaiti"/>
                <a:sym typeface="STKaiti"/>
              </a:rPr>
              <a:t>善用</a:t>
            </a:r>
            <a:r>
              <a:rPr b="1" lang="en-US" sz="3200">
                <a:solidFill>
                  <a:srgbClr val="FFFF00"/>
                </a:solidFill>
                <a:latin typeface="STKaiti"/>
                <a:ea typeface="STKaiti"/>
                <a:cs typeface="STKaiti"/>
                <a:sym typeface="STKaiti"/>
              </a:rPr>
              <a:t>Part C數據</a:t>
            </a:r>
            <a:r>
              <a:rPr b="1" lang="en-US" sz="3200">
                <a:latin typeface="STKaiti"/>
                <a:ea typeface="STKaiti"/>
                <a:cs typeface="STKaiti"/>
                <a:sym typeface="STKaiti"/>
              </a:rPr>
              <a:t>了解各大學重點採計項目與前一年錄取分數分布狀況</a:t>
            </a:r>
            <a:endParaRPr b="1" sz="3200">
              <a:latin typeface="STKaiti"/>
              <a:ea typeface="STKaiti"/>
              <a:cs typeface="STKaiti"/>
              <a:sym typeface="STKaiti"/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200"/>
              </a:spcAft>
              <a:buSzPts val="3600"/>
              <a:buFont typeface="STKaiti"/>
              <a:buChar char="★"/>
            </a:pPr>
            <a:r>
              <a:rPr b="1" lang="en-US" sz="3200">
                <a:latin typeface="STKaiti"/>
                <a:ea typeface="STKaiti"/>
                <a:cs typeface="STKaiti"/>
                <a:sym typeface="STKaiti"/>
              </a:rPr>
              <a:t>有助於擬定college list和設定考試目標</a:t>
            </a:r>
            <a:endParaRPr b="1" sz="3200">
              <a:latin typeface="STKaiti"/>
              <a:ea typeface="STKaiti"/>
              <a:cs typeface="STKaiti"/>
              <a:sym typeface="STKaiti"/>
            </a:endParaRPr>
          </a:p>
        </p:txBody>
      </p:sp>
      <p:pic>
        <p:nvPicPr>
          <p:cNvPr id="346" name="Google Shape;34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669" y="4891366"/>
            <a:ext cx="11802662" cy="1361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1"/>
          <p:cNvSpPr txBox="1"/>
          <p:nvPr>
            <p:ph type="title"/>
          </p:nvPr>
        </p:nvSpPr>
        <p:spPr>
          <a:xfrm>
            <a:off x="379828" y="331686"/>
            <a:ext cx="11605846" cy="970450"/>
          </a:xfrm>
          <a:prstGeom prst="rect">
            <a:avLst/>
          </a:prstGeom>
          <a:noFill/>
          <a:ln>
            <a:noFill/>
          </a:ln>
          <a:effectLst>
            <a:outerShdw blurRad="100013" dist="28575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Arial"/>
              <a:buNone/>
            </a:pPr>
            <a:r>
              <a:rPr lang="en-US" sz="4800">
                <a:latin typeface="Arial"/>
                <a:ea typeface="Arial"/>
                <a:cs typeface="Arial"/>
                <a:sym typeface="Arial"/>
              </a:rPr>
              <a:t>申請美國重要資源：Common data set</a:t>
            </a:r>
            <a:endParaRPr sz="4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1"/>
          <p:cNvSpPr txBox="1"/>
          <p:nvPr>
            <p:ph idx="1" type="body"/>
          </p:nvPr>
        </p:nvSpPr>
        <p:spPr>
          <a:xfrm>
            <a:off x="578375" y="2039007"/>
            <a:ext cx="10803623" cy="434077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4300" lvl="0" marL="342900" rtl="0" algn="l">
              <a:spcBef>
                <a:spcPts val="0"/>
              </a:spcBef>
              <a:spcAft>
                <a:spcPts val="600"/>
              </a:spcAft>
              <a:buSzPts val="3600"/>
              <a:buFont typeface="STKaiti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STKaiti"/>
              <a:ea typeface="STKaiti"/>
              <a:cs typeface="STKaiti"/>
              <a:sym typeface="STKaiti"/>
            </a:endParaRPr>
          </a:p>
        </p:txBody>
      </p:sp>
      <p:grpSp>
        <p:nvGrpSpPr>
          <p:cNvPr id="353" name="Google Shape;353;p21"/>
          <p:cNvGrpSpPr/>
          <p:nvPr/>
        </p:nvGrpSpPr>
        <p:grpSpPr>
          <a:xfrm>
            <a:off x="2244195" y="1479231"/>
            <a:ext cx="7703610" cy="5378769"/>
            <a:chOff x="0" y="16191"/>
            <a:chExt cx="6592220" cy="4602781"/>
          </a:xfrm>
        </p:grpSpPr>
        <p:pic>
          <p:nvPicPr>
            <p:cNvPr id="354" name="Google Shape;354;p21"/>
            <p:cNvPicPr preferRelativeResize="0"/>
            <p:nvPr/>
          </p:nvPicPr>
          <p:blipFill rotWithShape="1">
            <a:blip r:embed="rId3">
              <a:alphaModFix/>
            </a:blip>
            <a:srcRect b="39904" l="0" r="0" t="0"/>
            <a:stretch/>
          </p:blipFill>
          <p:spPr>
            <a:xfrm>
              <a:off x="0" y="16191"/>
              <a:ext cx="6592220" cy="3824289"/>
            </a:xfrm>
            <a:prstGeom prst="rect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355" name="Google Shape;355;p21"/>
            <p:cNvPicPr preferRelativeResize="0"/>
            <p:nvPr/>
          </p:nvPicPr>
          <p:blipFill rotWithShape="1">
            <a:blip r:embed="rId3">
              <a:alphaModFix/>
            </a:blip>
            <a:srcRect b="0" l="0" r="0" t="87766"/>
            <a:stretch/>
          </p:blipFill>
          <p:spPr>
            <a:xfrm>
              <a:off x="0" y="3840480"/>
              <a:ext cx="6592220" cy="778492"/>
            </a:xfrm>
            <a:prstGeom prst="rect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pic>
        <p:nvPicPr>
          <p:cNvPr id="356" name="Google Shape;35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861911"/>
            <a:ext cx="12192000" cy="442041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2"/>
          <p:cNvSpPr/>
          <p:nvPr/>
        </p:nvSpPr>
        <p:spPr>
          <a:xfrm>
            <a:off x="4882674" y="2530657"/>
            <a:ext cx="3504242" cy="8023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22558" y="67072"/>
                </a:moveTo>
                <a:lnTo>
                  <a:pt x="-66924" y="67068"/>
                </a:lnTo>
                <a:lnTo>
                  <a:pt x="-66422" y="243379"/>
                </a:lnTo>
              </a:path>
            </a:pathLst>
          </a:custGeom>
          <a:solidFill>
            <a:srgbClr val="FF6600"/>
          </a:solidFill>
          <a:ln cap="rnd" cmpd="sng" w="1587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sz="2400">
                <a:solidFill>
                  <a:schemeClr val="lt1"/>
                </a:solidFill>
              </a:rPr>
              <a:t>6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400">
                <a:solidFill>
                  <a:schemeClr val="lt1"/>
                </a:solidFill>
              </a:rPr>
              <a:t>8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.1 UC申請上線</a:t>
            </a:r>
            <a:b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(202</a:t>
            </a:r>
            <a:r>
              <a:rPr lang="en-US" sz="2400">
                <a:solidFill>
                  <a:schemeClr val="lt1"/>
                </a:solidFill>
              </a:rPr>
              <a:t>6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400">
                <a:solidFill>
                  <a:schemeClr val="lt1"/>
                </a:solidFill>
              </a:rPr>
              <a:t>11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400">
                <a:solidFill>
                  <a:schemeClr val="lt1"/>
                </a:solidFill>
              </a:rPr>
              <a:t>30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止)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2"/>
          <p:cNvSpPr txBox="1"/>
          <p:nvPr>
            <p:ph type="title"/>
          </p:nvPr>
        </p:nvSpPr>
        <p:spPr>
          <a:xfrm>
            <a:off x="161478" y="477818"/>
            <a:ext cx="11224326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Arial"/>
              <a:buNone/>
            </a:pPr>
            <a:r>
              <a:rPr lang="en-US" sz="5400">
                <a:latin typeface="Arial"/>
                <a:ea typeface="Arial"/>
                <a:cs typeface="Arial"/>
                <a:sym typeface="Arial"/>
              </a:rPr>
              <a:t>重要日程時間軸整理</a:t>
            </a:r>
            <a:endParaRPr/>
          </a:p>
        </p:txBody>
      </p:sp>
      <p:grpSp>
        <p:nvGrpSpPr>
          <p:cNvPr id="363" name="Google Shape;363;p22"/>
          <p:cNvGrpSpPr/>
          <p:nvPr/>
        </p:nvGrpSpPr>
        <p:grpSpPr>
          <a:xfrm>
            <a:off x="105293" y="4179213"/>
            <a:ext cx="12081099" cy="515387"/>
            <a:chOff x="0" y="0"/>
            <a:chExt cx="12081099" cy="515387"/>
          </a:xfrm>
        </p:grpSpPr>
        <p:sp>
          <p:nvSpPr>
            <p:cNvPr id="364" name="Google Shape;364;p22"/>
            <p:cNvSpPr/>
            <p:nvPr/>
          </p:nvSpPr>
          <p:spPr>
            <a:xfrm>
              <a:off x="0" y="0"/>
              <a:ext cx="3263646" cy="515387"/>
            </a:xfrm>
            <a:prstGeom prst="chevron">
              <a:avLst>
                <a:gd fmla="val 5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2"/>
            <p:cNvSpPr txBox="1"/>
            <p:nvPr/>
          </p:nvSpPr>
          <p:spPr>
            <a:xfrm>
              <a:off x="257694" y="0"/>
              <a:ext cx="2748259" cy="5153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650" lIns="116000" spcFirstLastPara="1" rIns="38650" wrap="square" tIns="3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Bell MT"/>
                <a:buNone/>
              </a:pPr>
              <a:r>
                <a:rPr b="1" lang="en-US" sz="2900">
                  <a:solidFill>
                    <a:schemeClr val="lt1"/>
                  </a:solidFill>
                  <a:latin typeface="Bell MT"/>
                  <a:ea typeface="Bell MT"/>
                  <a:cs typeface="Bell MT"/>
                  <a:sym typeface="Bell MT"/>
                </a:rPr>
                <a:t>2026.8~9</a:t>
              </a:r>
              <a:endParaRPr b="1" sz="29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endParaRPr>
            </a:p>
          </p:txBody>
        </p:sp>
        <p:sp>
          <p:nvSpPr>
            <p:cNvPr id="366" name="Google Shape;366;p22"/>
            <p:cNvSpPr/>
            <p:nvPr/>
          </p:nvSpPr>
          <p:spPr>
            <a:xfrm>
              <a:off x="2942888" y="0"/>
              <a:ext cx="3263646" cy="515387"/>
            </a:xfrm>
            <a:prstGeom prst="chevron">
              <a:avLst>
                <a:gd fmla="val 5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2"/>
            <p:cNvSpPr txBox="1"/>
            <p:nvPr/>
          </p:nvSpPr>
          <p:spPr>
            <a:xfrm>
              <a:off x="3200582" y="0"/>
              <a:ext cx="2748259" cy="5153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650" lIns="116000" spcFirstLastPara="1" rIns="38650" wrap="square" tIns="3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Bell MT"/>
                <a:buNone/>
              </a:pPr>
              <a:r>
                <a:rPr b="1" lang="en-US" sz="2900">
                  <a:solidFill>
                    <a:schemeClr val="lt1"/>
                  </a:solidFill>
                  <a:latin typeface="Bell MT"/>
                  <a:ea typeface="Bell MT"/>
                  <a:cs typeface="Bell MT"/>
                  <a:sym typeface="Bell MT"/>
                </a:rPr>
                <a:t>2026.10</a:t>
              </a:r>
              <a:endParaRPr b="1" sz="29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endParaRPr>
            </a:p>
          </p:txBody>
        </p:sp>
        <p:sp>
          <p:nvSpPr>
            <p:cNvPr id="368" name="Google Shape;368;p22"/>
            <p:cNvSpPr/>
            <p:nvPr/>
          </p:nvSpPr>
          <p:spPr>
            <a:xfrm>
              <a:off x="5880171" y="0"/>
              <a:ext cx="3263646" cy="515387"/>
            </a:xfrm>
            <a:prstGeom prst="chevron">
              <a:avLst>
                <a:gd fmla="val 5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2"/>
            <p:cNvSpPr txBox="1"/>
            <p:nvPr/>
          </p:nvSpPr>
          <p:spPr>
            <a:xfrm>
              <a:off x="6137865" y="0"/>
              <a:ext cx="2748259" cy="5153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650" lIns="116000" spcFirstLastPara="1" rIns="38650" wrap="square" tIns="3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Bell MT"/>
                <a:buNone/>
              </a:pPr>
              <a:r>
                <a:rPr b="1" lang="en-US" sz="2900">
                  <a:solidFill>
                    <a:schemeClr val="lt1"/>
                  </a:solidFill>
                  <a:latin typeface="Bell MT"/>
                  <a:ea typeface="Bell MT"/>
                  <a:cs typeface="Bell MT"/>
                  <a:sym typeface="Bell MT"/>
                </a:rPr>
                <a:t>2026.11</a:t>
              </a:r>
              <a:endParaRPr b="1" sz="29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endParaRPr>
            </a:p>
          </p:txBody>
        </p:sp>
        <p:sp>
          <p:nvSpPr>
            <p:cNvPr id="370" name="Google Shape;370;p22"/>
            <p:cNvSpPr/>
            <p:nvPr/>
          </p:nvSpPr>
          <p:spPr>
            <a:xfrm>
              <a:off x="8817453" y="0"/>
              <a:ext cx="3263646" cy="515387"/>
            </a:xfrm>
            <a:prstGeom prst="chevron">
              <a:avLst>
                <a:gd fmla="val 5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2"/>
            <p:cNvSpPr txBox="1"/>
            <p:nvPr/>
          </p:nvSpPr>
          <p:spPr>
            <a:xfrm>
              <a:off x="9075147" y="0"/>
              <a:ext cx="2748259" cy="5153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650" lIns="116000" spcFirstLastPara="1" rIns="38650" wrap="square" tIns="386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Bell MT"/>
                <a:buNone/>
              </a:pPr>
              <a:r>
                <a:rPr b="1" lang="en-US" sz="2900">
                  <a:solidFill>
                    <a:schemeClr val="lt1"/>
                  </a:solidFill>
                  <a:latin typeface="Bell MT"/>
                  <a:ea typeface="Bell MT"/>
                  <a:cs typeface="Bell MT"/>
                  <a:sym typeface="Bell MT"/>
                </a:rPr>
                <a:t>2026.12~2027.1</a:t>
              </a:r>
              <a:endParaRPr b="1" sz="2900">
                <a:solidFill>
                  <a:schemeClr val="lt1"/>
                </a:solidFill>
                <a:latin typeface="Bell MT"/>
                <a:ea typeface="Bell MT"/>
                <a:cs typeface="Bell MT"/>
                <a:sym typeface="Bell MT"/>
              </a:endParaRPr>
            </a:p>
          </p:txBody>
        </p:sp>
      </p:grpSp>
      <p:sp>
        <p:nvSpPr>
          <p:cNvPr id="372" name="Google Shape;372;p22"/>
          <p:cNvSpPr txBox="1"/>
          <p:nvPr/>
        </p:nvSpPr>
        <p:spPr>
          <a:xfrm>
            <a:off x="98679" y="4776424"/>
            <a:ext cx="2995487" cy="193899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線上申請系統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準備申請資料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英檢與考試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教務處申請成績單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請老師寫推薦信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2"/>
          <p:cNvSpPr txBox="1"/>
          <p:nvPr/>
        </p:nvSpPr>
        <p:spPr>
          <a:xfrm>
            <a:off x="3270147" y="4776424"/>
            <a:ext cx="2685351" cy="12003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資料修正與檢查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顧問資料填寫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撰寫與修改自傳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2"/>
          <p:cNvSpPr txBox="1"/>
          <p:nvPr/>
        </p:nvSpPr>
        <p:spPr>
          <a:xfrm>
            <a:off x="6046397" y="4776424"/>
            <a:ext cx="3084499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11/1-EA/ED截止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★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完成線上申請作業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2"/>
          <p:cNvSpPr/>
          <p:nvPr/>
        </p:nvSpPr>
        <p:spPr>
          <a:xfrm>
            <a:off x="525194" y="2073215"/>
            <a:ext cx="4220005" cy="5540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859" y="67072"/>
                </a:moveTo>
                <a:lnTo>
                  <a:pt x="-6426" y="67072"/>
                </a:lnTo>
                <a:lnTo>
                  <a:pt x="-6036" y="453371"/>
                </a:lnTo>
              </a:path>
            </a:pathLst>
          </a:custGeom>
          <a:solidFill>
            <a:schemeClr val="accent3"/>
          </a:solidFill>
          <a:ln cap="rnd" cmpd="sng" w="15875">
            <a:solidFill>
              <a:srgbClr val="84A24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sz="2400">
                <a:solidFill>
                  <a:schemeClr val="dk1"/>
                </a:solidFill>
              </a:rPr>
              <a:t>6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.8 線上申請系統開放</a:t>
            </a:r>
            <a:endParaRPr/>
          </a:p>
        </p:txBody>
      </p:sp>
      <p:sp>
        <p:nvSpPr>
          <p:cNvPr id="376" name="Google Shape;376;p22"/>
          <p:cNvSpPr/>
          <p:nvPr/>
        </p:nvSpPr>
        <p:spPr>
          <a:xfrm>
            <a:off x="1152143" y="3161805"/>
            <a:ext cx="3143100" cy="864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1118" y="75614"/>
                </a:moveTo>
                <a:lnTo>
                  <a:pt x="-20848" y="75614"/>
                </a:lnTo>
                <a:lnTo>
                  <a:pt x="-21044" y="136878"/>
                </a:lnTo>
              </a:path>
            </a:pathLst>
          </a:custGeom>
          <a:solidFill>
            <a:srgbClr val="7030A0"/>
          </a:solidFill>
          <a:ln cap="rnd" cmpd="sng" w="1587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sz="2400">
                <a:solidFill>
                  <a:schemeClr val="lt1"/>
                </a:solidFill>
              </a:rPr>
              <a:t>6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400">
                <a:solidFill>
                  <a:schemeClr val="lt1"/>
                </a:solidFill>
              </a:rPr>
              <a:t>8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.1</a:t>
            </a:r>
            <a:r>
              <a:rPr lang="en-US" sz="2400">
                <a:solidFill>
                  <a:schemeClr val="lt1"/>
                </a:solidFill>
              </a:rPr>
              <a:t>5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UW申請開始(202</a:t>
            </a:r>
            <a:r>
              <a:rPr lang="en-US" sz="2400">
                <a:solidFill>
                  <a:schemeClr val="lt1"/>
                </a:solidFill>
              </a:rPr>
              <a:t>6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.11.15止)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7" name="Google Shape;377;p22"/>
          <p:cNvCxnSpPr/>
          <p:nvPr/>
        </p:nvCxnSpPr>
        <p:spPr>
          <a:xfrm>
            <a:off x="4118250" y="3579032"/>
            <a:ext cx="3306600" cy="600300"/>
          </a:xfrm>
          <a:prstGeom prst="bentConnector3">
            <a:avLst>
              <a:gd fmla="val 100054" name="adj1"/>
            </a:avLst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8" name="Google Shape;378;p22"/>
          <p:cNvCxnSpPr>
            <a:stCxn id="361" idx="0"/>
          </p:cNvCxnSpPr>
          <p:nvPr/>
        </p:nvCxnSpPr>
        <p:spPr>
          <a:xfrm>
            <a:off x="8386916" y="2931853"/>
            <a:ext cx="522300" cy="1247400"/>
          </a:xfrm>
          <a:prstGeom prst="bentConnector2">
            <a:avLst/>
          </a:prstGeom>
          <a:noFill/>
          <a:ln cap="flat" cmpd="sng" w="1905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9" name="Google Shape;379;p22"/>
          <p:cNvSpPr/>
          <p:nvPr/>
        </p:nvSpPr>
        <p:spPr>
          <a:xfrm>
            <a:off x="9429755" y="2336852"/>
            <a:ext cx="2629257" cy="8023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55944" y="72541"/>
                </a:moveTo>
                <a:lnTo>
                  <a:pt x="74999" y="127208"/>
                </a:lnTo>
                <a:lnTo>
                  <a:pt x="74863" y="274818"/>
                </a:lnTo>
              </a:path>
            </a:pathLst>
          </a:custGeom>
          <a:solidFill>
            <a:srgbClr val="0000FF"/>
          </a:solidFill>
          <a:ln cap="rnd" cmpd="sng" w="1587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2026.1 石溪、波士頓大學申請截止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2"/>
          <p:cNvSpPr/>
          <p:nvPr/>
        </p:nvSpPr>
        <p:spPr>
          <a:xfrm>
            <a:off x="9684774" y="3479533"/>
            <a:ext cx="2374238" cy="424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55944" y="72541"/>
                </a:moveTo>
                <a:lnTo>
                  <a:pt x="106397" y="96535"/>
                </a:lnTo>
                <a:lnTo>
                  <a:pt x="106009" y="194737"/>
                </a:lnTo>
              </a:path>
            </a:pathLst>
          </a:custGeom>
          <a:solidFill>
            <a:srgbClr val="FFFF00"/>
          </a:solidFill>
          <a:ln cap="rnd" cmpd="sng" w="158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sz="2000">
                <a:solidFill>
                  <a:schemeClr val="dk1"/>
                </a:solidFill>
              </a:rPr>
              <a:t>7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.1.</a:t>
            </a:r>
            <a:r>
              <a:rPr lang="en-US" sz="2000">
                <a:solidFill>
                  <a:schemeClr val="dk1"/>
                </a:solidFill>
              </a:rPr>
              <a:t>22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~</a:t>
            </a:r>
            <a:r>
              <a:rPr lang="en-US" sz="2000">
                <a:solidFill>
                  <a:schemeClr val="dk1"/>
                </a:solidFill>
              </a:rPr>
              <a:t>24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學測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2"/>
          <p:cNvSpPr/>
          <p:nvPr/>
        </p:nvSpPr>
        <p:spPr>
          <a:xfrm>
            <a:off x="9186401" y="4975392"/>
            <a:ext cx="1809002" cy="8023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55944" y="72541"/>
                </a:moveTo>
                <a:lnTo>
                  <a:pt x="106397" y="120062"/>
                </a:lnTo>
                <a:lnTo>
                  <a:pt x="107552" y="-42005"/>
                </a:lnTo>
              </a:path>
            </a:pathLst>
          </a:custGeom>
          <a:solidFill>
            <a:srgbClr val="FF66FF"/>
          </a:solidFill>
          <a:ln cap="rnd" cmpd="sng" w="15875">
            <a:solidFill>
              <a:srgbClr val="FF66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sz="2400">
                <a:solidFill>
                  <a:schemeClr val="dk1"/>
                </a:solidFill>
              </a:rPr>
              <a:t>6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.12.31 完成英檢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2"/>
          <p:cNvSpPr/>
          <p:nvPr/>
        </p:nvSpPr>
        <p:spPr>
          <a:xfrm>
            <a:off x="7178696" y="1264485"/>
            <a:ext cx="2912206" cy="8023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74986" y="76952"/>
                </a:moveTo>
                <a:lnTo>
                  <a:pt x="74999" y="127208"/>
                </a:lnTo>
                <a:lnTo>
                  <a:pt x="75718" y="438036"/>
                </a:lnTo>
              </a:path>
            </a:pathLst>
          </a:custGeom>
          <a:solidFill>
            <a:srgbClr val="CC2700"/>
          </a:solidFill>
          <a:ln cap="rnd" cmpd="sng" w="15875">
            <a:solidFill>
              <a:srgbClr val="CC27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sz="2400">
                <a:solidFill>
                  <a:schemeClr val="lt1"/>
                </a:solidFill>
              </a:rPr>
              <a:t>6</a:t>
            </a: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.12.1波士頓大學獎學金申請截止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3"/>
          <p:cNvSpPr txBox="1"/>
          <p:nvPr>
            <p:ph type="title"/>
          </p:nvPr>
        </p:nvSpPr>
        <p:spPr>
          <a:xfrm>
            <a:off x="328219" y="466853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Arial"/>
              <a:buNone/>
            </a:pPr>
            <a:r>
              <a:rPr lang="en-US" sz="5400">
                <a:latin typeface="Arial"/>
                <a:ea typeface="Arial"/>
                <a:cs typeface="Arial"/>
                <a:sym typeface="Arial"/>
              </a:rPr>
              <a:t>申請美國的高三學生注意！</a:t>
            </a:r>
            <a:endParaRPr/>
          </a:p>
        </p:txBody>
      </p:sp>
      <p:sp>
        <p:nvSpPr>
          <p:cNvPr id="388" name="Google Shape;388;p23"/>
          <p:cNvSpPr txBox="1"/>
          <p:nvPr/>
        </p:nvSpPr>
        <p:spPr>
          <a:xfrm>
            <a:off x="405008" y="2095676"/>
            <a:ext cx="11382000" cy="43506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Noto Sans Symbols"/>
              <a:buChar char="🞆"/>
            </a:pPr>
            <a:r>
              <a:rPr b="1" lang="en-US" sz="31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本</a:t>
            </a:r>
            <a:r>
              <a:rPr b="1" lang="en-US" sz="31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週8/14 (五)</a:t>
            </a:r>
            <a:r>
              <a:rPr b="1" lang="en-US" sz="3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前：</a:t>
            </a:r>
            <a:endParaRPr b="1" sz="3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marR="0" rtl="0" algn="l"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Noto Sans Symbols"/>
              <a:buChar char="🞆"/>
            </a:pPr>
            <a:r>
              <a:rPr b="0" i="0" lang="en-US" sz="2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申請註冊平台帳號、</a:t>
            </a:r>
            <a:r>
              <a:rPr b="1" i="0" lang="en-US" sz="29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邀請Counselor </a:t>
            </a:r>
            <a:r>
              <a:rPr b="1" i="0" lang="en-US" sz="2900" u="none" cap="none" strike="noStrike">
                <a:solidFill>
                  <a:srgbClr val="FF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1" i="0" lang="en-US" sz="2900" u="sng" cap="none" strike="noStrike">
                <a:solidFill>
                  <a:srgbClr val="FF6600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common app</a:t>
            </a:r>
            <a:r>
              <a:rPr b="1" i="0" lang="en-US" sz="2900" u="none" cap="none" strike="noStrike">
                <a:solidFill>
                  <a:srgbClr val="FF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indent="-285750" lvl="1" marL="742950" marR="0" rtl="0" algn="l"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Noto Sans Symbols"/>
              <a:buChar char="🞆"/>
            </a:pPr>
            <a:r>
              <a:rPr b="1" i="0" lang="en-US" sz="2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繳交</a:t>
            </a:r>
            <a:r>
              <a:rPr b="1" i="0" lang="en-US" sz="2900" u="sng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法定代理人同意書</a:t>
            </a:r>
            <a:r>
              <a:rPr b="1" i="0" lang="en-US" sz="2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給彭組長</a:t>
            </a:r>
            <a:endParaRPr b="1" sz="2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122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Noto Sans Symbols"/>
              <a:buChar char="🞆"/>
            </a:pPr>
            <a:r>
              <a:rPr b="1" lang="en-US" sz="31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開學8/31(一)</a:t>
            </a:r>
            <a:r>
              <a:rPr b="1" lang="en-US" sz="3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前，與</a:t>
            </a:r>
            <a:r>
              <a:rPr b="1" lang="en-US" sz="31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彭組長(ts180@st.thsh.tp.edu.tw)</a:t>
            </a:r>
            <a:r>
              <a:rPr b="1" lang="en-US" sz="31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共享：</a:t>
            </a:r>
            <a:endParaRPr b="1" sz="3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marR="0" rtl="0" algn="l"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Noto Sans Symbols"/>
              <a:buChar char="🞆"/>
            </a:pPr>
            <a:r>
              <a:rPr b="0" i="0" lang="en-US" sz="2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College list</a:t>
            </a:r>
            <a:endParaRPr/>
          </a:p>
          <a:p>
            <a:pPr indent="-285750" lvl="1" marL="742950" marR="0" rtl="0" algn="l"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Noto Sans Symbols"/>
              <a:buChar char="🞆"/>
            </a:pPr>
            <a:r>
              <a:rPr b="0" i="0" lang="en-US" sz="2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第一篇Essay(要申請UC的人，先寫UC essay)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4"/>
          <p:cNvSpPr txBox="1"/>
          <p:nvPr>
            <p:ph type="title"/>
          </p:nvPr>
        </p:nvSpPr>
        <p:spPr>
          <a:xfrm>
            <a:off x="313765" y="331686"/>
            <a:ext cx="11564470" cy="970450"/>
          </a:xfrm>
          <a:prstGeom prst="rect">
            <a:avLst/>
          </a:prstGeom>
          <a:noFill/>
          <a:ln>
            <a:noFill/>
          </a:ln>
          <a:effectLst>
            <a:outerShdw blurRad="100013" dist="28575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Arial"/>
              <a:buNone/>
            </a:pPr>
            <a:r>
              <a:rPr lang="en-US" sz="4600">
                <a:latin typeface="Arial"/>
                <a:ea typeface="Arial"/>
                <a:cs typeface="Arial"/>
                <a:sym typeface="Arial"/>
              </a:rPr>
              <a:t>活動預告：202</a:t>
            </a:r>
            <a:r>
              <a:rPr lang="en-US" sz="4600"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4600">
                <a:latin typeface="Arial"/>
                <a:ea typeface="Arial"/>
                <a:cs typeface="Arial"/>
                <a:sym typeface="Arial"/>
              </a:rPr>
              <a:t>.9 CAT University Fair</a:t>
            </a:r>
            <a:endParaRPr sz="4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4"/>
          <p:cNvSpPr txBox="1"/>
          <p:nvPr>
            <p:ph idx="1" type="body"/>
          </p:nvPr>
        </p:nvSpPr>
        <p:spPr>
          <a:xfrm>
            <a:off x="313765" y="1934633"/>
            <a:ext cx="5528100" cy="29886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lang="en-US" sz="28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2026.9 at Kaohsiung American School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對象：高二、三有意申請海外大學學生 (留美尤佳)</a:t>
            </a:r>
            <a:endParaRPr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SzPts val="3600"/>
              <a:buFont typeface="STKaiti"/>
              <a:buChar char="★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僅限入會成員學校參加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400">
              <a:solidFill>
                <a:srgbClr val="00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400">
              <a:solidFill>
                <a:srgbClr val="00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95" name="Google Shape;395;p24"/>
          <p:cNvGrpSpPr/>
          <p:nvPr/>
        </p:nvGrpSpPr>
        <p:grpSpPr>
          <a:xfrm>
            <a:off x="-1" y="5212978"/>
            <a:ext cx="12201325" cy="1645021"/>
            <a:chOff x="-1065544" y="1091825"/>
            <a:chExt cx="13379873" cy="1803916"/>
          </a:xfrm>
        </p:grpSpPr>
        <p:pic>
          <p:nvPicPr>
            <p:cNvPr descr="The 2019 CAT Fair was a success with 1,600 guests from over 25 high schools across Taiwan, and over 130 colleges from over a dozen countries participating in the event." id="396" name="Google Shape;396;p24"/>
            <p:cNvPicPr preferRelativeResize="0"/>
            <p:nvPr/>
          </p:nvPicPr>
          <p:blipFill rotWithShape="1">
            <a:blip r:embed="rId3">
              <a:alphaModFix/>
            </a:blip>
            <a:srcRect b="7064" l="0" r="0" t="33760"/>
            <a:stretch/>
          </p:blipFill>
          <p:spPr>
            <a:xfrm>
              <a:off x="2300753" y="1091825"/>
              <a:ext cx="10013576" cy="1803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Google Shape;397;p24"/>
            <p:cNvPicPr preferRelativeResize="0"/>
            <p:nvPr/>
          </p:nvPicPr>
          <p:blipFill rotWithShape="1">
            <a:blip r:embed="rId4">
              <a:alphaModFix/>
            </a:blip>
            <a:srcRect b="85948" l="1949" r="57825" t="0"/>
            <a:stretch/>
          </p:blipFill>
          <p:spPr>
            <a:xfrm>
              <a:off x="-1065544" y="1091825"/>
              <a:ext cx="3366297" cy="18039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8" name="Google Shape;39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1575" y="1302125"/>
            <a:ext cx="5263725" cy="391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p25"/>
          <p:cNvGrpSpPr/>
          <p:nvPr/>
        </p:nvGrpSpPr>
        <p:grpSpPr>
          <a:xfrm>
            <a:off x="3962400" y="2475860"/>
            <a:ext cx="7750504" cy="3779892"/>
            <a:chOff x="156665" y="605222"/>
            <a:chExt cx="11909579" cy="5808257"/>
          </a:xfrm>
        </p:grpSpPr>
        <p:pic>
          <p:nvPicPr>
            <p:cNvPr id="404" name="Google Shape;404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05232" y="605222"/>
              <a:ext cx="8335924" cy="5808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5" name="Google Shape;405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56665" y="1105504"/>
              <a:ext cx="1552353" cy="1552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6" name="Google Shape;406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98081" y="3152832"/>
              <a:ext cx="1660526" cy="1660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2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279048" y="3667114"/>
              <a:ext cx="2316643" cy="815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2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510425" y="1966628"/>
              <a:ext cx="1555819" cy="155581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09" name="Google Shape;409;p25"/>
            <p:cNvCxnSpPr>
              <a:stCxn id="408" idx="1"/>
            </p:cNvCxnSpPr>
            <p:nvPr/>
          </p:nvCxnSpPr>
          <p:spPr>
            <a:xfrm rot="10800000">
              <a:off x="8968725" y="2339538"/>
              <a:ext cx="1541700" cy="4050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410" name="Google Shape;410;p25"/>
            <p:cNvCxnSpPr>
              <a:stCxn id="407" idx="0"/>
            </p:cNvCxnSpPr>
            <p:nvPr/>
          </p:nvCxnSpPr>
          <p:spPr>
            <a:xfrm rot="10800000">
              <a:off x="8887870" y="2657914"/>
              <a:ext cx="1549500" cy="10092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411" name="Google Shape;411;p25"/>
            <p:cNvCxnSpPr>
              <a:stCxn id="405" idx="3"/>
            </p:cNvCxnSpPr>
            <p:nvPr/>
          </p:nvCxnSpPr>
          <p:spPr>
            <a:xfrm flipH="1" rot="10800000">
              <a:off x="1709018" y="1495881"/>
              <a:ext cx="933600" cy="3858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412" name="Google Shape;412;p25"/>
            <p:cNvCxnSpPr>
              <a:stCxn id="406" idx="3"/>
            </p:cNvCxnSpPr>
            <p:nvPr/>
          </p:nvCxnSpPr>
          <p:spPr>
            <a:xfrm flipH="1" rot="10800000">
              <a:off x="1958607" y="3637495"/>
              <a:ext cx="812100" cy="345600"/>
            </a:xfrm>
            <a:prstGeom prst="straightConnector1">
              <a:avLst/>
            </a:pr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413" name="Google Shape;413;p25"/>
          <p:cNvSpPr txBox="1"/>
          <p:nvPr>
            <p:ph idx="1" type="subTitle"/>
          </p:nvPr>
        </p:nvSpPr>
        <p:spPr>
          <a:xfrm>
            <a:off x="1731309" y="5858702"/>
            <a:ext cx="10584098" cy="77866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-US" sz="3600">
                <a:solidFill>
                  <a:srgbClr val="FF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請持續關注座談會場次並踴躍參加！</a:t>
            </a:r>
            <a:endParaRPr b="1" sz="3600">
              <a:solidFill>
                <a:srgbClr val="FF33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4" name="Google Shape;414;p25"/>
          <p:cNvSpPr txBox="1"/>
          <p:nvPr>
            <p:ph type="ctrTitle"/>
          </p:nvPr>
        </p:nvSpPr>
        <p:spPr>
          <a:xfrm>
            <a:off x="346278" y="220638"/>
            <a:ext cx="11777988" cy="249192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imes New Roman"/>
              <a:buNone/>
            </a:pPr>
            <a:br>
              <a:rPr lang="en-US" sz="40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40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&lt;美國大學招生座談會&gt;</a:t>
            </a:r>
            <a:b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月預計舉辦以下場次：</a:t>
            </a:r>
            <a:endParaRPr sz="330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imes New Roman"/>
              <a:buNone/>
            </a:pP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美國石溪大學</a:t>
            </a:r>
            <a:b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美國加州大學聖塔芭芭拉分校</a:t>
            </a:r>
            <a:b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30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*美國華盛頓大學西雅圖分校</a:t>
            </a:r>
            <a:endParaRPr sz="47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6"/>
          <p:cNvSpPr txBox="1"/>
          <p:nvPr>
            <p:ph type="title"/>
          </p:nvPr>
        </p:nvSpPr>
        <p:spPr>
          <a:xfrm>
            <a:off x="544607" y="459221"/>
            <a:ext cx="11232525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Arial"/>
              <a:buNone/>
            </a:pPr>
            <a:r>
              <a:rPr lang="en-US" sz="5400">
                <a:latin typeface="Arial"/>
                <a:ea typeface="Arial"/>
                <a:cs typeface="Arial"/>
                <a:sym typeface="Arial"/>
              </a:rPr>
              <a:t>顧問團經驗分享：歡迎畢業學長姐！</a:t>
            </a:r>
            <a:endParaRPr/>
          </a:p>
        </p:txBody>
      </p:sp>
      <p:pic>
        <p:nvPicPr>
          <p:cNvPr id="420" name="Google Shape;420;p26"/>
          <p:cNvPicPr preferRelativeResize="0"/>
          <p:nvPr/>
        </p:nvPicPr>
        <p:blipFill rotWithShape="1">
          <a:blip r:embed="rId3">
            <a:alphaModFix/>
          </a:blip>
          <a:srcRect b="12846" l="1483" r="-1483" t="13643"/>
          <a:stretch/>
        </p:blipFill>
        <p:spPr>
          <a:xfrm rot="-5400000">
            <a:off x="1167677" y="2277274"/>
            <a:ext cx="2350200" cy="2303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21" name="Google Shape;421;p26"/>
          <p:cNvPicPr preferRelativeResize="0"/>
          <p:nvPr/>
        </p:nvPicPr>
        <p:blipFill rotWithShape="1">
          <a:blip r:embed="rId4">
            <a:alphaModFix/>
          </a:blip>
          <a:srcRect b="508" l="24390" r="23847" t="24594"/>
          <a:stretch/>
        </p:blipFill>
        <p:spPr>
          <a:xfrm>
            <a:off x="4757199" y="2278924"/>
            <a:ext cx="2147100" cy="2300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22" name="Google Shape;422;p26"/>
          <p:cNvPicPr preferRelativeResize="0"/>
          <p:nvPr/>
        </p:nvPicPr>
        <p:blipFill rotWithShape="1">
          <a:blip r:embed="rId5">
            <a:alphaModFix/>
          </a:blip>
          <a:srcRect b="9948" l="37097" r="30974" t="31893"/>
          <a:stretch/>
        </p:blipFill>
        <p:spPr>
          <a:xfrm>
            <a:off x="8730514" y="2217420"/>
            <a:ext cx="2303400" cy="2361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23" name="Google Shape;423;p26"/>
          <p:cNvSpPr txBox="1"/>
          <p:nvPr/>
        </p:nvSpPr>
        <p:spPr>
          <a:xfrm>
            <a:off x="1191079" y="5035841"/>
            <a:ext cx="18228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徐顥齊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Michigan </a:t>
            </a:r>
            <a:b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University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6"/>
          <p:cNvSpPr txBox="1"/>
          <p:nvPr/>
        </p:nvSpPr>
        <p:spPr>
          <a:xfrm>
            <a:off x="4919279" y="5035811"/>
            <a:ext cx="18228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張苡歆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Stony Brook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University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6"/>
          <p:cNvSpPr txBox="1"/>
          <p:nvPr/>
        </p:nvSpPr>
        <p:spPr>
          <a:xfrm>
            <a:off x="8970814" y="5035803"/>
            <a:ext cx="18228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陳可薰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Ohio State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University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"/>
          <p:cNvSpPr txBox="1"/>
          <p:nvPr>
            <p:ph type="title"/>
          </p:nvPr>
        </p:nvSpPr>
        <p:spPr>
          <a:xfrm>
            <a:off x="801288" y="604504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Times New Roman"/>
              <a:buNone/>
            </a:pPr>
            <a:r>
              <a:rPr lang="en-US" sz="5400">
                <a:latin typeface="Times New Roman"/>
                <a:ea typeface="Times New Roman"/>
                <a:cs typeface="Times New Roman"/>
                <a:sym typeface="Times New Roman"/>
              </a:rPr>
              <a:t>Application procedure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43" name="Google Shape;143;p3"/>
          <p:cNvGrpSpPr/>
          <p:nvPr/>
        </p:nvGrpSpPr>
        <p:grpSpPr>
          <a:xfrm>
            <a:off x="181268" y="2083639"/>
            <a:ext cx="11890695" cy="4308127"/>
            <a:chOff x="5229" y="97523"/>
            <a:chExt cx="11890695" cy="4308127"/>
          </a:xfrm>
        </p:grpSpPr>
        <p:sp>
          <p:nvSpPr>
            <p:cNvPr id="144" name="Google Shape;144;p3"/>
            <p:cNvSpPr/>
            <p:nvPr/>
          </p:nvSpPr>
          <p:spPr>
            <a:xfrm>
              <a:off x="5229" y="97523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3"/>
            <p:cNvSpPr txBox="1"/>
            <p:nvPr/>
          </p:nvSpPr>
          <p:spPr>
            <a:xfrm>
              <a:off x="54924" y="147218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rgbClr val="00FF00"/>
                  </a:solidFill>
                  <a:latin typeface="Arial"/>
                  <a:ea typeface="Arial"/>
                  <a:cs typeface="Arial"/>
                  <a:sym typeface="Arial"/>
                </a:rPr>
                <a:t>0.報考英文能力檢定/SAT</a:t>
              </a:r>
              <a:endParaRPr b="1" i="0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2493129" y="662340"/>
              <a:ext cx="484774" cy="56709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4AE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3"/>
            <p:cNvSpPr txBox="1"/>
            <p:nvPr/>
          </p:nvSpPr>
          <p:spPr>
            <a:xfrm>
              <a:off x="2493129" y="775759"/>
              <a:ext cx="339342" cy="340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206570" y="97523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3"/>
            <p:cNvSpPr txBox="1"/>
            <p:nvPr/>
          </p:nvSpPr>
          <p:spPr>
            <a:xfrm>
              <a:off x="3256265" y="147218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ts val="2800"/>
                <a:buFont typeface="Arial"/>
                <a:buNone/>
              </a:pPr>
              <a:r>
                <a:rPr b="1" i="0" lang="en-US" sz="2800" u="none" cap="none" strike="noStrike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1.註冊申請平台帳號&amp;邀請顧問</a:t>
              </a:r>
              <a:endPara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694470" y="662340"/>
              <a:ext cx="484774" cy="56709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4AE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3"/>
            <p:cNvSpPr txBox="1"/>
            <p:nvPr/>
          </p:nvSpPr>
          <p:spPr>
            <a:xfrm>
              <a:off x="5694470" y="775759"/>
              <a:ext cx="339342" cy="340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6407911" y="97523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3"/>
            <p:cNvSpPr txBox="1"/>
            <p:nvPr/>
          </p:nvSpPr>
          <p:spPr>
            <a:xfrm>
              <a:off x="6457606" y="147218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2.至教務處申請英文成績單(帶照片)</a:t>
              </a:r>
              <a:endParaRPr b="0" i="0" sz="2800" u="none" cap="none" strike="noStrik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8895811" y="662340"/>
              <a:ext cx="484774" cy="56709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4AE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3"/>
            <p:cNvSpPr txBox="1"/>
            <p:nvPr/>
          </p:nvSpPr>
          <p:spPr>
            <a:xfrm>
              <a:off x="8895811" y="775759"/>
              <a:ext cx="339342" cy="340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9609252" y="97523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3"/>
            <p:cNvSpPr txBox="1"/>
            <p:nvPr/>
          </p:nvSpPr>
          <p:spPr>
            <a:xfrm>
              <a:off x="9658947" y="147218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3.了解各校申請要求</a:t>
              </a: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 rot="5400000">
              <a:off x="10510201" y="1954319"/>
              <a:ext cx="484774" cy="56709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4AE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3"/>
            <p:cNvSpPr txBox="1"/>
            <p:nvPr/>
          </p:nvSpPr>
          <p:spPr>
            <a:xfrm>
              <a:off x="10582460" y="1995479"/>
              <a:ext cx="340256" cy="339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9609252" y="2708921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3"/>
            <p:cNvSpPr txBox="1"/>
            <p:nvPr/>
          </p:nvSpPr>
          <p:spPr>
            <a:xfrm>
              <a:off x="9658947" y="2758616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4.開始填寫申請資料</a:t>
              </a: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 rot="10800000">
              <a:off x="8923251" y="3273738"/>
              <a:ext cx="484774" cy="56709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4AE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"/>
            <p:cNvSpPr txBox="1"/>
            <p:nvPr/>
          </p:nvSpPr>
          <p:spPr>
            <a:xfrm>
              <a:off x="9068683" y="3387157"/>
              <a:ext cx="339342" cy="340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407911" y="2708921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3"/>
            <p:cNvSpPr txBox="1"/>
            <p:nvPr/>
          </p:nvSpPr>
          <p:spPr>
            <a:xfrm>
              <a:off x="6457606" y="2758616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5.找師長寫推薦信</a:t>
              </a: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 rot="10800000">
              <a:off x="5721910" y="3273738"/>
              <a:ext cx="484774" cy="56709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4AE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3"/>
            <p:cNvSpPr txBox="1"/>
            <p:nvPr/>
          </p:nvSpPr>
          <p:spPr>
            <a:xfrm>
              <a:off x="5867342" y="3387157"/>
              <a:ext cx="339342" cy="340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3206570" y="2708921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3"/>
            <p:cNvSpPr txBox="1"/>
            <p:nvPr/>
          </p:nvSpPr>
          <p:spPr>
            <a:xfrm>
              <a:off x="3256265" y="2758616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6.撰寫自傳與Essays</a:t>
              </a:r>
              <a:endPara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rot="10800000">
              <a:off x="2520569" y="3273738"/>
              <a:ext cx="484774" cy="56709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4AE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3"/>
            <p:cNvSpPr txBox="1"/>
            <p:nvPr/>
          </p:nvSpPr>
          <p:spPr>
            <a:xfrm>
              <a:off x="2666001" y="3387157"/>
              <a:ext cx="339342" cy="340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t/>
              </a:r>
              <a:endPara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5229" y="2708921"/>
              <a:ext cx="2286672" cy="1696729"/>
            </a:xfrm>
            <a:prstGeom prst="roundRect">
              <a:avLst>
                <a:gd fmla="val 10000" name="adj"/>
              </a:avLst>
            </a:prstGeom>
            <a:solidFill>
              <a:srgbClr val="EC4F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3"/>
            <p:cNvSpPr txBox="1"/>
            <p:nvPr/>
          </p:nvSpPr>
          <p:spPr>
            <a:xfrm>
              <a:off x="54924" y="2758616"/>
              <a:ext cx="2187282" cy="15973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b="0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7.送出申請資料</a:t>
              </a:r>
              <a:endParaRPr/>
            </a:p>
          </p:txBody>
        </p:sp>
      </p:grpSp>
      <p:pic>
        <p:nvPicPr>
          <p:cNvPr descr="start right now – OC Explore" id="174" name="Google Shape;17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2483" y="186116"/>
            <a:ext cx="2427969" cy="1624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"/>
          <p:cNvSpPr txBox="1"/>
          <p:nvPr>
            <p:ph type="title"/>
          </p:nvPr>
        </p:nvSpPr>
        <p:spPr>
          <a:xfrm>
            <a:off x="801287" y="189304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Times New Roman"/>
              <a:buNone/>
            </a:pPr>
            <a:r>
              <a:rPr lang="en-US" sz="5400">
                <a:latin typeface="Times New Roman"/>
                <a:ea typeface="Times New Roman"/>
                <a:cs typeface="Times New Roman"/>
                <a:sym typeface="Times New Roman"/>
              </a:rPr>
              <a:t>2026.1.21 托福測驗改制！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4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81" name="Google Shape;18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753" y="1303867"/>
            <a:ext cx="10927066" cy="536482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4"/>
          <p:cNvSpPr/>
          <p:nvPr/>
        </p:nvSpPr>
        <p:spPr>
          <a:xfrm>
            <a:off x="8331200" y="2078174"/>
            <a:ext cx="2150534" cy="5334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3" name="Google Shape;183;p4"/>
          <p:cNvSpPr/>
          <p:nvPr/>
        </p:nvSpPr>
        <p:spPr>
          <a:xfrm>
            <a:off x="7806267" y="3385881"/>
            <a:ext cx="1193800" cy="5334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4" name="Google Shape;184;p4"/>
          <p:cNvSpPr/>
          <p:nvPr/>
        </p:nvSpPr>
        <p:spPr>
          <a:xfrm>
            <a:off x="7806267" y="4906040"/>
            <a:ext cx="2616200" cy="5334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5" name="Google Shape;185;p4"/>
          <p:cNvSpPr/>
          <p:nvPr/>
        </p:nvSpPr>
        <p:spPr>
          <a:xfrm>
            <a:off x="6855448" y="5268377"/>
            <a:ext cx="1193800" cy="5334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9000067" y="5658788"/>
            <a:ext cx="1651000" cy="5334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"/>
          <p:cNvSpPr txBox="1"/>
          <p:nvPr>
            <p:ph type="title"/>
          </p:nvPr>
        </p:nvSpPr>
        <p:spPr>
          <a:xfrm>
            <a:off x="801288" y="604504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Times New Roman"/>
              <a:buNone/>
            </a:pPr>
            <a:r>
              <a:rPr lang="en-US" sz="5400">
                <a:latin typeface="Times New Roman"/>
                <a:ea typeface="Times New Roman"/>
                <a:cs typeface="Times New Roman"/>
                <a:sym typeface="Times New Roman"/>
              </a:rPr>
              <a:t>2026.1.21 托福測驗改制！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5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93" name="Google Shape;19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566" y="1880457"/>
            <a:ext cx="11191442" cy="3595548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5"/>
          <p:cNvSpPr/>
          <p:nvPr/>
        </p:nvSpPr>
        <p:spPr>
          <a:xfrm>
            <a:off x="8763000" y="2586174"/>
            <a:ext cx="2150534" cy="5334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5" name="Google Shape;195;p5"/>
          <p:cNvSpPr/>
          <p:nvPr/>
        </p:nvSpPr>
        <p:spPr>
          <a:xfrm>
            <a:off x="6714067" y="1946025"/>
            <a:ext cx="2150534" cy="5334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"/>
          <p:cNvSpPr txBox="1"/>
          <p:nvPr>
            <p:ph type="title"/>
          </p:nvPr>
        </p:nvSpPr>
        <p:spPr>
          <a:xfrm rot="5400000">
            <a:off x="-2273710" y="2884727"/>
            <a:ext cx="5634309" cy="72924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認識</a:t>
            </a:r>
            <a:r>
              <a:rPr lang="en-US" sz="4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美國大學申請系統</a:t>
            </a:r>
            <a:endParaRPr sz="3700"/>
          </a:p>
        </p:txBody>
      </p:sp>
      <p:graphicFrame>
        <p:nvGraphicFramePr>
          <p:cNvPr id="201" name="Google Shape;201;p6"/>
          <p:cNvGraphicFramePr/>
          <p:nvPr/>
        </p:nvGraphicFramePr>
        <p:xfrm>
          <a:off x="1173479" y="10668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{218E5542-96DF-43D3-9834-DD7D56AE67C3}</a:tableStyleId>
              </a:tblPr>
              <a:tblGrid>
                <a:gridCol w="1943725"/>
                <a:gridCol w="3198725"/>
                <a:gridCol w="2743775"/>
                <a:gridCol w="2888450"/>
              </a:tblGrid>
              <a:tr h="526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申請系統</a:t>
                      </a:r>
                      <a:endParaRPr b="1" sz="28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UC App</a:t>
                      </a:r>
                      <a:endParaRPr b="1" sz="28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Common App</a:t>
                      </a:r>
                      <a:endParaRPr b="1" sz="28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Coalition</a:t>
                      </a:r>
                      <a:endParaRPr b="1" sz="28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136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系統LOGO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 u="none" cap="none" strike="noStrike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  <a:tr h="1150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申請時間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8.1 開放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10.1上線~</a:t>
                      </a:r>
                      <a:r>
                        <a:rPr b="1" lang="en-US" sz="2400" u="none" cap="none" strike="noStrike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12.1</a:t>
                      </a: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截止</a:t>
                      </a:r>
                      <a:endParaRPr/>
                    </a:p>
                  </a:txBody>
                  <a:tcPr marT="45725" marB="45725" marR="91450" marL="91450" anchor="ctr"/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以各校訂定為準</a:t>
                      </a:r>
                      <a:endParaRPr/>
                    </a:p>
                  </a:txBody>
                  <a:tcPr marT="45725" marB="45725" marR="91450" marL="91450" anchor="ctr"/>
                </a:tc>
                <a:tc hMerge="1"/>
              </a:tr>
              <a:tr h="5444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可申請學校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UC系統內9所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超過1000所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約</a:t>
                      </a:r>
                      <a:r>
                        <a:rPr b="1" lang="en-US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150-170</a:t>
                      </a: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所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5444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申請費用/1所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US$95</a:t>
                      </a:r>
                      <a:endParaRPr b="1" sz="28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以各校訂定為準</a:t>
                      </a:r>
                      <a:endParaRPr/>
                    </a:p>
                  </a:txBody>
                  <a:tcPr marT="45725" marB="45725" marR="91450" marL="91450" anchor="ctr"/>
                </a:tc>
                <a:tc hMerge="1"/>
              </a:tr>
              <a:tr h="108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考試要求</a:t>
                      </a:r>
                      <a:endParaRPr b="1"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006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SAT blind</a:t>
                      </a:r>
                      <a:endParaRPr b="1" sz="2000" u="none" cap="none" strike="noStrike">
                        <a:solidFill>
                          <a:srgbClr val="FF0066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TOEFL 80 / IELTS 6.5 / DET 115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以各校訂定為準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以各校訂定為準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1399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自傳要求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sng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Personal Insight Questions 8選4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(1題350以內)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其中多所：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sng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Personal Essay 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7選1 (250-650字)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其中多所：</a:t>
                      </a:r>
                      <a:b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b="1" lang="en-US" sz="2400" u="sng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Coalition Essay 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6選1 (500-650字)</a:t>
                      </a:r>
                      <a:endParaRPr b="1" sz="2400" u="none" cap="none" strike="noStrike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pic>
        <p:nvPicPr>
          <p:cNvPr id="202" name="Google Shape;202;p6"/>
          <p:cNvPicPr preferRelativeResize="0"/>
          <p:nvPr/>
        </p:nvPicPr>
        <p:blipFill rotWithShape="1">
          <a:blip r:embed="rId6">
            <a:alphaModFix/>
          </a:blip>
          <a:srcRect b="12877" l="0" r="0" t="14716"/>
          <a:stretch/>
        </p:blipFill>
        <p:spPr>
          <a:xfrm>
            <a:off x="3809206" y="695720"/>
            <a:ext cx="1631446" cy="1181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6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27705" y="805556"/>
            <a:ext cx="2765643" cy="986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6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797686" y="693163"/>
            <a:ext cx="1911789" cy="12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"/>
          <p:cNvSpPr txBox="1"/>
          <p:nvPr>
            <p:ph type="title"/>
          </p:nvPr>
        </p:nvSpPr>
        <p:spPr>
          <a:xfrm>
            <a:off x="530518" y="57614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0" name="Google Shape;210;p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9208" y="117646"/>
            <a:ext cx="1680594" cy="168059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7"/>
          <p:cNvSpPr txBox="1"/>
          <p:nvPr/>
        </p:nvSpPr>
        <p:spPr>
          <a:xfrm rot="-5400000">
            <a:off x="-738457" y="3448952"/>
            <a:ext cx="3755922" cy="137150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</a:pPr>
            <a:r>
              <a:rPr b="1" i="0" lang="en-US" sz="48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Application system</a:t>
            </a:r>
            <a:endParaRPr b="1" i="0" sz="4800" u="none" cap="none" strike="noStrike">
              <a:solidFill>
                <a:srgbClr val="FEFEF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2" name="Google Shape;212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63375" y="0"/>
            <a:ext cx="1022862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7"/>
          <p:cNvSpPr/>
          <p:nvPr/>
        </p:nvSpPr>
        <p:spPr>
          <a:xfrm>
            <a:off x="7855500" y="361825"/>
            <a:ext cx="2105700" cy="64962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64da763b6_1_29"/>
          <p:cNvSpPr txBox="1"/>
          <p:nvPr>
            <p:ph type="title"/>
          </p:nvPr>
        </p:nvSpPr>
        <p:spPr>
          <a:xfrm>
            <a:off x="810000" y="447188"/>
            <a:ext cx="10572000" cy="970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f64da763b6_1_29"/>
          <p:cNvSpPr txBox="1"/>
          <p:nvPr>
            <p:ph idx="1" type="body"/>
          </p:nvPr>
        </p:nvSpPr>
        <p:spPr>
          <a:xfrm>
            <a:off x="818712" y="2222287"/>
            <a:ext cx="10554600" cy="3636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g3f64da763b6_1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9" cy="674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64da763b6_1_6"/>
          <p:cNvSpPr txBox="1"/>
          <p:nvPr>
            <p:ph type="title"/>
          </p:nvPr>
        </p:nvSpPr>
        <p:spPr>
          <a:xfrm>
            <a:off x="530518" y="576148"/>
            <a:ext cx="10572000" cy="9705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g3f64da763b6_1_6"/>
          <p:cNvSpPr txBox="1"/>
          <p:nvPr/>
        </p:nvSpPr>
        <p:spPr>
          <a:xfrm rot="-5400000">
            <a:off x="-738447" y="3448864"/>
            <a:ext cx="3756000" cy="13716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</a:pPr>
            <a:r>
              <a:rPr b="1" i="0" lang="en-US" sz="48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Application system</a:t>
            </a:r>
            <a:endParaRPr b="1" i="0" sz="4800" u="none" cap="none" strike="noStrike">
              <a:solidFill>
                <a:srgbClr val="FEFEF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8" name="Google Shape;228;g3f64da763b6_1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7200" y="189375"/>
            <a:ext cx="10154799" cy="6359324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3f64da763b6_1_6"/>
          <p:cNvSpPr/>
          <p:nvPr/>
        </p:nvSpPr>
        <p:spPr>
          <a:xfrm>
            <a:off x="2111925" y="117650"/>
            <a:ext cx="2840700" cy="6359400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0" name="Google Shape;230;g3f64da763b6_1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411" y="335850"/>
            <a:ext cx="1911789" cy="12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3f64da763b6_1_6"/>
          <p:cNvSpPr txBox="1"/>
          <p:nvPr/>
        </p:nvSpPr>
        <p:spPr>
          <a:xfrm>
            <a:off x="8915400" y="5300650"/>
            <a:ext cx="3000000" cy="9543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https://www.commonapp.org/</a:t>
            </a:r>
            <a:r>
              <a:rPr b="1" lang="en-US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至理名言">
  <a:themeElements>
    <a:clrScheme name="自訂 2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FF572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2019-08-13T01:59:00Z</dcterms:created>
  <dc:creator>Wendy</dc:creator>
</cp:coreProperties>
</file>