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192">
          <p15:clr>
            <a:srgbClr val="A4A3A4"/>
          </p15:clr>
        </p15:guide>
        <p15:guide id="4" orient="horz" pos="252">
          <p15:clr>
            <a:srgbClr val="A4A3A4"/>
          </p15:clr>
        </p15:guide>
        <p15:guide id="5" pos="36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i8jy6vxi5zpQ8vajI4iMCK4Rw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747D6CD-F84A-487A-BDB3-9D870BCCBE4A}">
  <a:tblStyle styleId="{A747D6CD-F84A-487A-BDB3-9D870BCCBE4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14" y="564"/>
      </p:cViewPr>
      <p:guideLst>
        <p:guide orient="horz" pos="1620"/>
        <p:guide pos="2880"/>
        <p:guide pos="192"/>
        <p:guide orient="horz" pos="252"/>
        <p:guide pos="3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customschemas.google.com/relationships/presentationmetadata" Target="metadata"/><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6B000D"/>
              </a:solidFill>
              <a:ln w="19050">
                <a:solidFill>
                  <a:schemeClr val="lt1"/>
                </a:solidFill>
              </a:ln>
              <a:effectLst/>
            </c:spPr>
            <c:extLst>
              <c:ext xmlns:c16="http://schemas.microsoft.com/office/drawing/2014/chart" uri="{C3380CC4-5D6E-409C-BE32-E72D297353CC}">
                <c16:uniqueId val="{00000002-6558-234D-825E-D05784F5E568}"/>
              </c:ext>
            </c:extLst>
          </c:dPt>
          <c:dPt>
            <c:idx val="1"/>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3-6558-234D-825E-D05784F5E568}"/>
              </c:ext>
            </c:extLst>
          </c:dPt>
          <c:dPt>
            <c:idx val="2"/>
            <c:bubble3D val="0"/>
            <c:spPr>
              <a:solidFill>
                <a:srgbClr val="81C0F6"/>
              </a:solidFill>
              <a:ln w="19050">
                <a:solidFill>
                  <a:schemeClr val="lt1"/>
                </a:solidFill>
              </a:ln>
              <a:effectLst/>
            </c:spPr>
            <c:extLst>
              <c:ext xmlns:c16="http://schemas.microsoft.com/office/drawing/2014/chart" uri="{C3380CC4-5D6E-409C-BE32-E72D297353CC}">
                <c16:uniqueId val="{00000005-A451-FD46-8605-A52B9B234427}"/>
              </c:ext>
            </c:extLst>
          </c:dPt>
          <c:dPt>
            <c:idx val="3"/>
            <c:bubble3D val="0"/>
            <c:spPr>
              <a:solidFill>
                <a:srgbClr val="980000"/>
              </a:solidFill>
              <a:ln w="19050">
                <a:solidFill>
                  <a:schemeClr val="lt1"/>
                </a:solidFill>
              </a:ln>
              <a:effectLst/>
            </c:spPr>
            <c:extLst>
              <c:ext xmlns:c16="http://schemas.microsoft.com/office/drawing/2014/chart" uri="{C3380CC4-5D6E-409C-BE32-E72D297353CC}">
                <c16:uniqueId val="{00000004-6558-234D-825E-D05784F5E568}"/>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6558-234D-825E-D05784F5E568}"/>
              </c:ext>
            </c:extLst>
          </c:dPt>
          <c:dPt>
            <c:idx val="5"/>
            <c:bubble3D val="0"/>
            <c:spPr>
              <a:solidFill>
                <a:srgbClr val="81C0F6">
                  <a:alpha val="60000"/>
                </a:srgbClr>
              </a:solidFill>
              <a:ln w="19050">
                <a:solidFill>
                  <a:schemeClr val="lt1"/>
                </a:solidFill>
              </a:ln>
              <a:effectLst/>
            </c:spPr>
            <c:extLst>
              <c:ext xmlns:c16="http://schemas.microsoft.com/office/drawing/2014/chart" uri="{C3380CC4-5D6E-409C-BE32-E72D297353CC}">
                <c16:uniqueId val="{00000007-6558-234D-825E-D05784F5E568}"/>
              </c:ext>
            </c:extLst>
          </c:dPt>
          <c:dPt>
            <c:idx val="6"/>
            <c:bubble3D val="0"/>
            <c:spPr>
              <a:solidFill>
                <a:srgbClr val="D52027"/>
              </a:solidFill>
              <a:ln w="19050">
                <a:solidFill>
                  <a:schemeClr val="lt1"/>
                </a:solidFill>
              </a:ln>
              <a:effectLst/>
            </c:spPr>
            <c:extLst>
              <c:ext xmlns:c16="http://schemas.microsoft.com/office/drawing/2014/chart" uri="{C3380CC4-5D6E-409C-BE32-E72D297353CC}">
                <c16:uniqueId val="{00000006-6558-234D-825E-D05784F5E568}"/>
              </c:ext>
            </c:extLst>
          </c:dPt>
          <c:dPt>
            <c:idx val="7"/>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5-6558-234D-825E-D05784F5E568}"/>
              </c:ext>
            </c:extLst>
          </c:dPt>
          <c:dLbls>
            <c:dLbl>
              <c:idx val="0"/>
              <c:layout/>
              <c:tx>
                <c:rich>
                  <a:bodyPr/>
                  <a:lstStyle/>
                  <a:p>
                    <a:r>
                      <a:rPr lang="en-US"/>
                      <a:t>38%</a:t>
                    </a:r>
                  </a:p>
                </c:rich>
              </c:tx>
              <c:showLegendKey val="0"/>
              <c:showVal val="1"/>
              <c:showCatName val="0"/>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2-6558-234D-825E-D05784F5E568}"/>
                </c:ext>
              </c:extLst>
            </c:dLbl>
            <c:dLbl>
              <c:idx val="1"/>
              <c:layout/>
              <c:tx>
                <c:rich>
                  <a:bodyPr/>
                  <a:lstStyle/>
                  <a:p>
                    <a:r>
                      <a:rPr lang="en-US"/>
                      <a:t>6%</a:t>
                    </a:r>
                  </a:p>
                </c:rich>
              </c:tx>
              <c:showLegendKey val="0"/>
              <c:showVal val="1"/>
              <c:showCatName val="0"/>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3-6558-234D-825E-D05784F5E568}"/>
                </c:ext>
              </c:extLst>
            </c:dLbl>
            <c:dLbl>
              <c:idx val="2"/>
              <c:layout/>
              <c:tx>
                <c:rich>
                  <a:bodyPr/>
                  <a:lstStyle/>
                  <a:p>
                    <a:r>
                      <a:rPr lang="en-US"/>
                      <a:t>14%</a:t>
                    </a:r>
                    <a:endParaRPr lang="en-US" dirty="0"/>
                  </a:p>
                </c:rich>
              </c:tx>
              <c:showLegendKey val="0"/>
              <c:showVal val="1"/>
              <c:showCatName val="0"/>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5-A451-FD46-8605-A52B9B234427}"/>
                </c:ext>
              </c:extLst>
            </c:dLbl>
            <c:dLbl>
              <c:idx val="4"/>
              <c:delete val="1"/>
              <c:extLst>
                <c:ext xmlns:c15="http://schemas.microsoft.com/office/drawing/2012/chart" uri="{CE6537A1-D6FC-4f65-9D91-7224C49458BB}"/>
                <c:ext xmlns:c16="http://schemas.microsoft.com/office/drawing/2014/chart" uri="{C3380CC4-5D6E-409C-BE32-E72D297353CC}">
                  <c16:uniqueId val="{00000001-6558-234D-825E-D05784F5E568}"/>
                </c:ext>
              </c:extLst>
            </c:dLbl>
            <c:dLbl>
              <c:idx val="5"/>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6558-234D-825E-D05784F5E568}"/>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Sheet1!$A$2:$A$9</c:f>
              <c:strCache>
                <c:ptCount val="8"/>
                <c:pt idx="0">
                  <c:v>Asian</c:v>
                </c:pt>
                <c:pt idx="1">
                  <c:v>Black/African American</c:v>
                </c:pt>
                <c:pt idx="2">
                  <c:v>Hispanic or Latino</c:v>
                </c:pt>
                <c:pt idx="3">
                  <c:v>White</c:v>
                </c:pt>
                <c:pt idx="4">
                  <c:v>Other Races</c:v>
                </c:pt>
                <c:pt idx="5">
                  <c:v>Two or More Races</c:v>
                </c:pt>
                <c:pt idx="6">
                  <c:v>International</c:v>
                </c:pt>
                <c:pt idx="7">
                  <c:v>Unknown/Unreported</c:v>
                </c:pt>
              </c:strCache>
            </c:strRef>
          </c:cat>
          <c:val>
            <c:numRef>
              <c:f>Sheet1!$B$2:$B$9</c:f>
              <c:numCache>
                <c:formatCode>0%</c:formatCode>
                <c:ptCount val="8"/>
                <c:pt idx="0">
                  <c:v>0.39</c:v>
                </c:pt>
                <c:pt idx="1">
                  <c:v>0.05</c:v>
                </c:pt>
                <c:pt idx="2">
                  <c:v>0.13</c:v>
                </c:pt>
                <c:pt idx="3">
                  <c:v>0.27</c:v>
                </c:pt>
                <c:pt idx="4">
                  <c:v>0.01</c:v>
                </c:pt>
                <c:pt idx="5">
                  <c:v>0.03</c:v>
                </c:pt>
                <c:pt idx="6">
                  <c:v>0.06</c:v>
                </c:pt>
                <c:pt idx="7">
                  <c:v>0.06</c:v>
                </c:pt>
              </c:numCache>
            </c:numRef>
          </c:val>
          <c:extLst>
            <c:ext xmlns:c16="http://schemas.microsoft.com/office/drawing/2014/chart" uri="{C3380CC4-5D6E-409C-BE32-E72D297353CC}">
              <c16:uniqueId val="{00000000-6558-234D-825E-D05784F5E568}"/>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6730482183040654"/>
          <c:y val="7.656337709378612E-2"/>
          <c:w val="0.3880974318162963"/>
          <c:h val="0.7029969725130850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FACF-B743-A8BF-39073E00DB94}"/>
              </c:ext>
            </c:extLst>
          </c:dPt>
          <c:dPt>
            <c:idx val="1"/>
            <c:bubble3D val="0"/>
            <c:spPr>
              <a:solidFill>
                <a:srgbClr val="980000"/>
              </a:solidFill>
              <a:ln w="19050">
                <a:solidFill>
                  <a:schemeClr val="lt1"/>
                </a:solidFill>
              </a:ln>
              <a:effectLst/>
            </c:spPr>
            <c:extLst>
              <c:ext xmlns:c16="http://schemas.microsoft.com/office/drawing/2014/chart" uri="{C3380CC4-5D6E-409C-BE32-E72D297353CC}">
                <c16:uniqueId val="{00000002-FACF-B743-A8BF-39073E00DB94}"/>
              </c:ext>
            </c:extLst>
          </c:dPt>
          <c:cat>
            <c:strRef>
              <c:f>Sheet1!$A$2:$A$3</c:f>
              <c:strCache>
                <c:ptCount val="2"/>
                <c:pt idx="0">
                  <c:v>1st Qtr</c:v>
                </c:pt>
                <c:pt idx="1">
                  <c:v>2nd Qtr</c:v>
                </c:pt>
              </c:strCache>
            </c:strRef>
          </c:cat>
          <c:val>
            <c:numRef>
              <c:f>Sheet1!$B$2:$B$3</c:f>
              <c:numCache>
                <c:formatCode>General</c:formatCode>
                <c:ptCount val="2"/>
                <c:pt idx="0">
                  <c:v>88</c:v>
                </c:pt>
                <c:pt idx="1">
                  <c:v>12</c:v>
                </c:pt>
              </c:numCache>
            </c:numRef>
          </c:val>
          <c:extLst>
            <c:ext xmlns:c16="http://schemas.microsoft.com/office/drawing/2014/chart" uri="{C3380CC4-5D6E-409C-BE32-E72D297353CC}">
              <c16:uniqueId val="{00000000-FACF-B743-A8BF-39073E00DB9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1"/>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a:t>
            </a:fld>
            <a:endParaRPr sz="12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tonybrook.edu/commcms/undergraduate-colleges/UGC-Reimagined.php"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stonybrook.edu/commcms/studentaffairs/res/life_on_campus/student_success/2YLC"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HC – smallest and most competitive – traditional honors program with honors coursework, honors workshops, living with other honors students, etc.</a:t>
            </a:r>
            <a:endParaRPr/>
          </a:p>
          <a:p>
            <a:pPr marL="0" lvl="0" indent="0" algn="l" rtl="0">
              <a:lnSpc>
                <a:spcPct val="115000"/>
              </a:lnSpc>
              <a:spcBef>
                <a:spcPts val="0"/>
              </a:spcBef>
              <a:spcAft>
                <a:spcPts val="0"/>
              </a:spcAft>
              <a:buClr>
                <a:schemeClr val="dk1"/>
              </a:buClr>
              <a:buSzPts val="1100"/>
              <a:buFont typeface="Arial"/>
              <a:buNone/>
            </a:pPr>
            <a:r>
              <a:rPr lang="en-US"/>
              <a:t>WISE – Women in Science and Engineering – mentorship based honors with support and guidance throughout UG, GR, DR to increase the number of women in STEM</a:t>
            </a:r>
            <a:endParaRPr/>
          </a:p>
          <a:p>
            <a:pPr marL="0" lvl="0" indent="0" algn="l" rtl="0">
              <a:lnSpc>
                <a:spcPct val="115000"/>
              </a:lnSpc>
              <a:spcBef>
                <a:spcPts val="0"/>
              </a:spcBef>
              <a:spcAft>
                <a:spcPts val="0"/>
              </a:spcAft>
              <a:buClr>
                <a:schemeClr val="dk1"/>
              </a:buClr>
              <a:buSzPts val="1100"/>
              <a:buFont typeface="Arial"/>
              <a:buNone/>
            </a:pPr>
            <a:r>
              <a:rPr lang="en-US"/>
              <a:t>US – largest of all 3 programs – leadership based honors where they develop your skills, allow you to network with leaders in different careers and communities, and volunteer in our community and many others</a:t>
            </a:r>
            <a:endParaRPr/>
          </a:p>
          <a:p>
            <a:pPr marL="0" lvl="0" indent="0" algn="l" rtl="0">
              <a:lnSpc>
                <a:spcPct val="115000"/>
              </a:lnSpc>
              <a:spcBef>
                <a:spcPts val="0"/>
              </a:spcBef>
              <a:spcAft>
                <a:spcPts val="0"/>
              </a:spcAft>
              <a:buSzPts val="1100"/>
              <a:buNone/>
            </a:pPr>
            <a:r>
              <a:rPr lang="en-US"/>
              <a:t>In total, only about 400-500 of our 3500 new students will be invited into one of these programs, so it is not the traditional path of our students. However, it’s a wonderful opportunity for high achieving students (95+/1300+) to apply for a program with support and mentorship, special and unique research opportunities, and a community of like minded individuals.</a:t>
            </a:r>
            <a:endParaRPr/>
          </a:p>
        </p:txBody>
      </p:sp>
      <p:sp>
        <p:nvSpPr>
          <p:cNvPr id="151" name="Google Shape;1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42be5f56d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42be5f56d2_0_3:notes"/>
          <p:cNvSpPr txBox="1">
            <a:spLocks noGrp="1"/>
          </p:cNvSpPr>
          <p:nvPr>
            <p:ph type="body" idx="1"/>
          </p:nvPr>
        </p:nvSpPr>
        <p:spPr>
          <a:xfrm>
            <a:off x="685800" y="4400549"/>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142be5f56d2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4: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a:solidFill>
                  <a:schemeClr val="dk1"/>
                </a:solidFill>
                <a:latin typeface="Verdana"/>
                <a:ea typeface="Verdana"/>
                <a:cs typeface="Verdana"/>
                <a:sym typeface="Verdana"/>
              </a:rPr>
              <a:t>Eleanor Roosevelt Community</a:t>
            </a:r>
            <a:r>
              <a:rPr lang="en-US" sz="1200" b="0" i="0">
                <a:solidFill>
                  <a:schemeClr val="dk1"/>
                </a:solidFill>
                <a:latin typeface="Verdana"/>
                <a:ea typeface="Verdana"/>
                <a:cs typeface="Verdana"/>
                <a:sym typeface="Verdana"/>
              </a:rPr>
              <a:t>: Stimson will be for returner and new transfer students, Keller will be for first year students, Greeley will be for Scholars and first year students, and Wagner will be for WISE and first year students with the </a:t>
            </a:r>
            <a:r>
              <a:rPr lang="en-US" sz="1200" b="0" i="0" u="sng" strike="noStrike">
                <a:solidFill>
                  <a:schemeClr val="dk1"/>
                </a:solidFill>
                <a:latin typeface="Verdana"/>
                <a:ea typeface="Verdana"/>
                <a:cs typeface="Verdana"/>
                <a:sym typeface="Verdan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Undergraduate College of Creativity, Technology, &amp; Innovation.</a:t>
            </a:r>
            <a:endParaRPr sz="1200" b="0" i="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a:solidFill>
                  <a:schemeClr val="dk1"/>
                </a:solidFill>
                <a:latin typeface="Verdana"/>
                <a:ea typeface="Verdana"/>
                <a:cs typeface="Verdana"/>
                <a:sym typeface="Verdana"/>
              </a:rPr>
              <a:t>H Community</a:t>
            </a:r>
            <a:r>
              <a:rPr lang="en-US" sz="1200" b="0" i="0">
                <a:solidFill>
                  <a:schemeClr val="dk1"/>
                </a:solidFill>
                <a:latin typeface="Verdana"/>
                <a:ea typeface="Verdana"/>
                <a:cs typeface="Verdana"/>
                <a:sym typeface="Verdana"/>
              </a:rPr>
              <a:t>: Benedict North (D/E Wings) will be for returner and new transfer students, Benedict South (A/B Wings) will be for Scholars and first year students, James will be for WISE and first year students, and Langmuir will be for first year students with the </a:t>
            </a:r>
            <a:r>
              <a:rPr lang="en-US" sz="1200" b="0" i="0" u="sng" strike="noStrike">
                <a:solidFill>
                  <a:schemeClr val="dk1"/>
                </a:solidFill>
                <a:latin typeface="Verdana"/>
                <a:ea typeface="Verdana"/>
                <a:cs typeface="Verdana"/>
                <a:sym typeface="Verdan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Undergraduate College of Global Health, Wellness, &amp; Community.</a:t>
            </a:r>
            <a:endParaRPr sz="1200" b="0" i="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a:solidFill>
                  <a:schemeClr val="dk1"/>
                </a:solidFill>
                <a:latin typeface="Verdana"/>
                <a:ea typeface="Verdana"/>
                <a:cs typeface="Verdana"/>
                <a:sym typeface="Verdana"/>
              </a:rPr>
              <a:t>Kelly Community</a:t>
            </a:r>
            <a:r>
              <a:rPr lang="en-US" sz="1200" b="0" i="0">
                <a:solidFill>
                  <a:schemeClr val="dk1"/>
                </a:solidFill>
                <a:latin typeface="Verdana"/>
                <a:ea typeface="Verdana"/>
                <a:cs typeface="Verdana"/>
                <a:sym typeface="Verdana"/>
              </a:rPr>
              <a:t>: Hamilton, Schick, Eisenhower, Baruch and Dewey will be for returner and new transfer students. </a:t>
            </a:r>
            <a:endParaRPr/>
          </a:p>
          <a:p>
            <a:pPr marL="0" lvl="0" indent="0" algn="l" rtl="0">
              <a:lnSpc>
                <a:spcPct val="100000"/>
              </a:lnSpc>
              <a:spcBef>
                <a:spcPts val="0"/>
              </a:spcBef>
              <a:spcAft>
                <a:spcPts val="0"/>
              </a:spcAft>
              <a:buSzPts val="1400"/>
              <a:buNone/>
            </a:pPr>
            <a:r>
              <a:rPr lang="en-US" sz="1200" b="1" i="0">
                <a:solidFill>
                  <a:schemeClr val="dk1"/>
                </a:solidFill>
                <a:latin typeface="Verdana"/>
                <a:ea typeface="Verdana"/>
                <a:cs typeface="Verdana"/>
                <a:sym typeface="Verdana"/>
              </a:rPr>
              <a:t>Mendelsohn Community</a:t>
            </a:r>
            <a:r>
              <a:rPr lang="en-US" sz="1200" b="0" i="0">
                <a:solidFill>
                  <a:schemeClr val="dk1"/>
                </a:solidFill>
                <a:latin typeface="Verdana"/>
                <a:ea typeface="Verdana"/>
                <a:cs typeface="Verdana"/>
                <a:sym typeface="Verdana"/>
              </a:rPr>
              <a:t>: Gray will be for returner and new transfer students, Ammann will be for Scholars and first year students, Irving will be for first year students, O’Neill will be for WISE and first year students with the </a:t>
            </a:r>
            <a:r>
              <a:rPr lang="en-US" sz="1200" b="0" i="0" u="sng" strike="noStrike">
                <a:solidFill>
                  <a:schemeClr val="dk1"/>
                </a:solidFill>
                <a:latin typeface="Verdana"/>
                <a:ea typeface="Verdana"/>
                <a:cs typeface="Verdana"/>
                <a:sym typeface="Verdan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Undergraduate College of Social Jusitice, Equity, &amp; Ethics.</a:t>
            </a:r>
            <a:endParaRPr sz="1200" b="0" i="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a:solidFill>
                  <a:schemeClr val="dk1"/>
                </a:solidFill>
                <a:latin typeface="Verdana"/>
                <a:ea typeface="Verdana"/>
                <a:cs typeface="Verdana"/>
                <a:sym typeface="Verdana"/>
              </a:rPr>
              <a:t>Roth Community</a:t>
            </a:r>
            <a:r>
              <a:rPr lang="en-US" sz="1200" b="0" i="0">
                <a:solidFill>
                  <a:schemeClr val="dk1"/>
                </a:solidFill>
                <a:latin typeface="Verdana"/>
                <a:ea typeface="Verdana"/>
                <a:cs typeface="Verdana"/>
                <a:sym typeface="Verdana"/>
              </a:rPr>
              <a:t>: Gershwin, Cardozo, Mount, Hendrix, and Whitman will be returner and new transfer student buildings. </a:t>
            </a:r>
            <a:endParaRPr/>
          </a:p>
          <a:p>
            <a:pPr marL="0" lvl="0" indent="0" algn="l" rtl="0">
              <a:lnSpc>
                <a:spcPct val="100000"/>
              </a:lnSpc>
              <a:spcBef>
                <a:spcPts val="0"/>
              </a:spcBef>
              <a:spcAft>
                <a:spcPts val="0"/>
              </a:spcAft>
              <a:buSzPts val="1400"/>
              <a:buNone/>
            </a:pPr>
            <a:r>
              <a:rPr lang="en-US" sz="1200" b="1" i="0">
                <a:solidFill>
                  <a:schemeClr val="dk1"/>
                </a:solidFill>
                <a:latin typeface="Verdana"/>
                <a:ea typeface="Verdana"/>
                <a:cs typeface="Verdana"/>
                <a:sym typeface="Verdana"/>
              </a:rPr>
              <a:t>Tabler Community</a:t>
            </a:r>
            <a:r>
              <a:rPr lang="en-US" sz="1200" b="0" i="0">
                <a:solidFill>
                  <a:schemeClr val="dk1"/>
                </a:solidFill>
                <a:latin typeface="Verdana"/>
                <a:ea typeface="Verdana"/>
                <a:cs typeface="Verdana"/>
                <a:sym typeface="Verdana"/>
              </a:rPr>
              <a:t>: Hand, Douglass, Dreiser, Sanger, and Toscanini will be returner and new transfer student buildings.</a:t>
            </a:r>
            <a:endParaRPr/>
          </a:p>
          <a:p>
            <a:pPr marL="0" lvl="0" indent="0" algn="l" rtl="0">
              <a:lnSpc>
                <a:spcPct val="100000"/>
              </a:lnSpc>
              <a:spcBef>
                <a:spcPts val="0"/>
              </a:spcBef>
              <a:spcAft>
                <a:spcPts val="0"/>
              </a:spcAft>
              <a:buSzPts val="1400"/>
              <a:buNone/>
            </a:pPr>
            <a:r>
              <a:rPr lang="en-US" sz="1200" b="1" i="0">
                <a:solidFill>
                  <a:schemeClr val="dk1"/>
                </a:solidFill>
                <a:latin typeface="Verdana"/>
                <a:ea typeface="Verdana"/>
                <a:cs typeface="Verdana"/>
                <a:sym typeface="Verdana"/>
              </a:rPr>
              <a:t>Chávez, Tubman, &amp; Nobel Community</a:t>
            </a:r>
            <a:r>
              <a:rPr lang="en-US" sz="1200" b="0" i="0">
                <a:solidFill>
                  <a:schemeClr val="dk1"/>
                </a:solidFill>
                <a:latin typeface="Verdana"/>
                <a:ea typeface="Verdana"/>
                <a:cs typeface="Verdana"/>
                <a:sym typeface="Verdana"/>
              </a:rPr>
              <a:t>: Lauterbur Hall will be reserved for Second Year Living Community </a:t>
            </a:r>
            <a:r>
              <a:rPr lang="en-US" sz="1200" b="0" i="0" u="sng" strike="noStrike">
                <a:solidFill>
                  <a:schemeClr val="dk1"/>
                </a:solidFill>
                <a:latin typeface="Verdana"/>
                <a:ea typeface="Verdana"/>
                <a:cs typeface="Verdana"/>
                <a:sym typeface="Verdana"/>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(2YLC) </a:t>
            </a:r>
            <a:r>
              <a:rPr lang="en-US" sz="1200" b="0" i="0">
                <a:solidFill>
                  <a:schemeClr val="dk1"/>
                </a:solidFill>
                <a:latin typeface="Verdana"/>
                <a:ea typeface="Verdana"/>
                <a:cs typeface="Verdana"/>
                <a:sym typeface="Verdana"/>
              </a:rPr>
              <a:t>, and Yang Hall is the home of the Honors College program and will have a limited number of spaces available for continuing students. Chávez and Tubman offer single rooms in suite style spaces for residents who have 57 or more credits (earned and currently enrolled credits) and are not on residential probation.</a:t>
            </a:r>
            <a:endParaRPr/>
          </a:p>
          <a:p>
            <a:pPr marL="0" lvl="0" indent="0" algn="l" rtl="0">
              <a:lnSpc>
                <a:spcPct val="100000"/>
              </a:lnSpc>
              <a:spcBef>
                <a:spcPts val="0"/>
              </a:spcBef>
              <a:spcAft>
                <a:spcPts val="0"/>
              </a:spcAft>
              <a:buSzPts val="1400"/>
              <a:buNone/>
            </a:pPr>
            <a:r>
              <a:rPr lang="en-US" sz="1200" b="1" i="0">
                <a:solidFill>
                  <a:schemeClr val="dk1"/>
                </a:solidFill>
                <a:latin typeface="Verdana"/>
                <a:ea typeface="Verdana"/>
                <a:cs typeface="Verdana"/>
                <a:sym typeface="Verdana"/>
              </a:rPr>
              <a:t>West Apartments</a:t>
            </a:r>
            <a:r>
              <a:rPr lang="en-US" sz="1200" b="0" i="0">
                <a:solidFill>
                  <a:schemeClr val="dk1"/>
                </a:solidFill>
                <a:latin typeface="Verdana"/>
                <a:ea typeface="Verdana"/>
                <a:cs typeface="Verdana"/>
                <a:sym typeface="Verdana"/>
              </a:rPr>
              <a:t> offer apartment style spaces. Eligibility will continue to be available for residents who have 57 or more credits (earned cumulative credits and currently enrolled credits) and are not on residential probation. </a:t>
            </a:r>
            <a:endParaRPr/>
          </a:p>
        </p:txBody>
      </p:sp>
      <p:sp>
        <p:nvSpPr>
          <p:cNvPr id="188" name="Google Shape;188;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Apply online – Common App, SUNY App or Coalition App – Use whatever app your school recommends as we do not have a preference</a:t>
            </a:r>
            <a:endParaRPr/>
          </a:p>
          <a:p>
            <a:pPr marL="0" lvl="0" indent="0" algn="l" rtl="0">
              <a:lnSpc>
                <a:spcPct val="100000"/>
              </a:lnSpc>
              <a:spcBef>
                <a:spcPts val="0"/>
              </a:spcBef>
              <a:spcAft>
                <a:spcPts val="0"/>
              </a:spcAft>
              <a:buSzPts val="1400"/>
              <a:buNone/>
            </a:pPr>
            <a:r>
              <a:rPr lang="en-US"/>
              <a:t>Essay is either included with your application or its supplement, or it can be uploaded into your Applicant Portal</a:t>
            </a:r>
            <a:endParaRPr/>
          </a:p>
          <a:p>
            <a:pPr marL="0" lvl="0" indent="0" algn="l" rtl="0">
              <a:lnSpc>
                <a:spcPct val="100000"/>
              </a:lnSpc>
              <a:spcBef>
                <a:spcPts val="0"/>
              </a:spcBef>
              <a:spcAft>
                <a:spcPts val="0"/>
              </a:spcAft>
              <a:buSzPts val="1400"/>
              <a:buNone/>
            </a:pPr>
            <a:r>
              <a:rPr lang="en-US"/>
              <a:t>Honors essays must be loaded through portal, and other items like resumes, portfolios or anything else not required can also be submitted through your portal</a:t>
            </a:r>
            <a:endParaRPr/>
          </a:p>
          <a:p>
            <a:pPr marL="0" lvl="0" indent="0" algn="l" rtl="0">
              <a:lnSpc>
                <a:spcPct val="100000"/>
              </a:lnSpc>
              <a:spcBef>
                <a:spcPts val="0"/>
              </a:spcBef>
              <a:spcAft>
                <a:spcPts val="0"/>
              </a:spcAft>
              <a:buSzPts val="1400"/>
              <a:buNone/>
            </a:pPr>
            <a:r>
              <a:rPr lang="en-US"/>
              <a:t>Transcripts can be sent via CA or SUNY app, emailed, or mailed to us by your counselors, in addition to your letters of recommendation (we only require 1 but typically see 2-3)</a:t>
            </a:r>
            <a:endParaRPr/>
          </a:p>
          <a:p>
            <a:pPr marL="0" lvl="0" indent="0" algn="l" rtl="0">
              <a:lnSpc>
                <a:spcPct val="100000"/>
              </a:lnSpc>
              <a:spcBef>
                <a:spcPts val="0"/>
              </a:spcBef>
              <a:spcAft>
                <a:spcPts val="0"/>
              </a:spcAft>
              <a:buSzPts val="1400"/>
              <a:buNone/>
            </a:pPr>
            <a:r>
              <a:rPr lang="en-US"/>
              <a:t>Test scores are optional for all programs for 2022 except Scholars for Medicine and Scholars for Dental Medicine</a:t>
            </a:r>
            <a:endParaRPr/>
          </a:p>
          <a:p>
            <a:pPr marL="0" lvl="0" indent="0" algn="l" rtl="0">
              <a:lnSpc>
                <a:spcPct val="100000"/>
              </a:lnSpc>
              <a:spcBef>
                <a:spcPts val="0"/>
              </a:spcBef>
              <a:spcAft>
                <a:spcPts val="0"/>
              </a:spcAft>
              <a:buSzPts val="1400"/>
              <a:buNone/>
            </a:pPr>
            <a:r>
              <a:rPr lang="en-US"/>
              <a:t>Check back with us next summer to see our updated testing policy</a:t>
            </a:r>
            <a:endParaRPr/>
          </a:p>
        </p:txBody>
      </p:sp>
      <p:sp>
        <p:nvSpPr>
          <p:cNvPr id="200" name="Google Shape;20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SUNY – 64 campuses and 4 university centers</a:t>
            </a:r>
            <a:endParaRPr/>
          </a:p>
          <a:p>
            <a:pPr marL="0" lvl="0" indent="0" algn="l" rtl="0">
              <a:lnSpc>
                <a:spcPct val="115000"/>
              </a:lnSpc>
              <a:spcBef>
                <a:spcPts val="0"/>
              </a:spcBef>
              <a:spcAft>
                <a:spcPts val="0"/>
              </a:spcAft>
              <a:buClr>
                <a:schemeClr val="dk1"/>
              </a:buClr>
              <a:buSzPts val="1100"/>
              <a:buFont typeface="Arial"/>
              <a:buNone/>
            </a:pPr>
            <a:r>
              <a:rPr lang="en-US"/>
              <a:t>Founded in 1957</a:t>
            </a:r>
            <a:endParaRPr/>
          </a:p>
          <a:p>
            <a:pPr marL="0" lvl="0" indent="0" algn="l" rtl="0">
              <a:lnSpc>
                <a:spcPct val="115000"/>
              </a:lnSpc>
              <a:spcBef>
                <a:spcPts val="0"/>
              </a:spcBef>
              <a:spcAft>
                <a:spcPts val="0"/>
              </a:spcAft>
              <a:buClr>
                <a:schemeClr val="dk1"/>
              </a:buClr>
              <a:buSzPts val="1100"/>
              <a:buFont typeface="Arial"/>
              <a:buNone/>
            </a:pPr>
            <a:r>
              <a:rPr lang="en-US"/>
              <a:t>Size of Campus – almost 1,100 acres</a:t>
            </a:r>
            <a:endParaRPr/>
          </a:p>
          <a:p>
            <a:pPr marL="0" lvl="0" indent="0" algn="l" rtl="0">
              <a:lnSpc>
                <a:spcPct val="115000"/>
              </a:lnSpc>
              <a:spcBef>
                <a:spcPts val="0"/>
              </a:spcBef>
              <a:spcAft>
                <a:spcPts val="0"/>
              </a:spcAft>
              <a:buClr>
                <a:schemeClr val="dk1"/>
              </a:buClr>
              <a:buSzPts val="1100"/>
              <a:buFont typeface="Arial"/>
              <a:buNone/>
            </a:pPr>
            <a:r>
              <a:rPr lang="en-US"/>
              <a:t>Total Enrollment – around 27,000 with our undergrad, grad and doctorate students</a:t>
            </a:r>
            <a:endParaRPr/>
          </a:p>
          <a:p>
            <a:pPr marL="0" lvl="0" indent="0" algn="l" rtl="0">
              <a:lnSpc>
                <a:spcPct val="115000"/>
              </a:lnSpc>
              <a:spcBef>
                <a:spcPts val="0"/>
              </a:spcBef>
              <a:spcAft>
                <a:spcPts val="0"/>
              </a:spcAft>
              <a:buClr>
                <a:schemeClr val="dk1"/>
              </a:buClr>
              <a:buSzPts val="1100"/>
              <a:buFont typeface="Arial"/>
              <a:buNone/>
            </a:pPr>
            <a:r>
              <a:rPr lang="en-US"/>
              <a:t>Undergrad Enrollment – just about 18,000 undergrads</a:t>
            </a:r>
            <a:endParaRPr/>
          </a:p>
          <a:p>
            <a:pPr marL="0" lvl="0" indent="0" algn="l" rtl="0">
              <a:lnSpc>
                <a:spcPct val="115000"/>
              </a:lnSpc>
              <a:spcBef>
                <a:spcPts val="0"/>
              </a:spcBef>
              <a:spcAft>
                <a:spcPts val="0"/>
              </a:spcAft>
              <a:buClr>
                <a:schemeClr val="dk1"/>
              </a:buClr>
              <a:buSzPts val="1100"/>
              <a:buFont typeface="Arial"/>
              <a:buNone/>
            </a:pPr>
            <a:r>
              <a:rPr lang="en-US"/>
              <a:t>Total Faculty &amp; Staff - ??</a:t>
            </a:r>
            <a:endParaRPr/>
          </a:p>
          <a:p>
            <a:pPr marL="0" lvl="0" indent="0" algn="l" rtl="0">
              <a:lnSpc>
                <a:spcPct val="115000"/>
              </a:lnSpc>
              <a:spcBef>
                <a:spcPts val="0"/>
              </a:spcBef>
              <a:spcAft>
                <a:spcPts val="0"/>
              </a:spcAft>
              <a:buClr>
                <a:schemeClr val="dk1"/>
              </a:buClr>
              <a:buSzPts val="1100"/>
              <a:buFont typeface="Arial"/>
              <a:buNone/>
            </a:pPr>
            <a:r>
              <a:rPr lang="en-US"/>
              <a:t>Location sets us apart from other SUNY</a:t>
            </a:r>
            <a:endParaRPr/>
          </a:p>
          <a:p>
            <a:pPr marL="0" lvl="0" indent="0" algn="l" rtl="0">
              <a:lnSpc>
                <a:spcPct val="115000"/>
              </a:lnSpc>
              <a:spcBef>
                <a:spcPts val="0"/>
              </a:spcBef>
              <a:spcAft>
                <a:spcPts val="0"/>
              </a:spcAft>
              <a:buClr>
                <a:schemeClr val="dk1"/>
              </a:buClr>
              <a:buSzPts val="1100"/>
              <a:buFont typeface="Arial"/>
              <a:buNone/>
            </a:pPr>
            <a:r>
              <a:rPr lang="en-US"/>
              <a:t>60 mi from NYC. 60 mi from Montauk, and only 5 mins from LI sound</a:t>
            </a:r>
            <a:endParaRPr/>
          </a:p>
          <a:p>
            <a:pPr marL="0" lvl="0" indent="0" algn="l" rtl="0">
              <a:lnSpc>
                <a:spcPct val="115000"/>
              </a:lnSpc>
              <a:spcBef>
                <a:spcPts val="0"/>
              </a:spcBef>
              <a:spcAft>
                <a:spcPts val="0"/>
              </a:spcAft>
              <a:buClr>
                <a:schemeClr val="dk1"/>
              </a:buClr>
              <a:buSzPts val="1100"/>
              <a:buFont typeface="Arial"/>
              <a:buNone/>
            </a:pPr>
            <a:r>
              <a:rPr lang="en-US"/>
              <a:t>North Shore of LI</a:t>
            </a:r>
            <a:endParaRPr/>
          </a:p>
          <a:p>
            <a:pPr marL="0" lvl="0" indent="0" algn="l" rtl="0">
              <a:lnSpc>
                <a:spcPct val="115000"/>
              </a:lnSpc>
              <a:spcBef>
                <a:spcPts val="0"/>
              </a:spcBef>
              <a:spcAft>
                <a:spcPts val="0"/>
              </a:spcAft>
              <a:buClr>
                <a:schemeClr val="dk1"/>
              </a:buClr>
              <a:buSzPts val="1100"/>
              <a:buFont typeface="Arial"/>
              <a:buNone/>
            </a:pPr>
            <a:r>
              <a:rPr lang="en-US"/>
              <a:t>Minutes from Port Jeff, Beach, Mall</a:t>
            </a:r>
            <a:endParaRPr/>
          </a:p>
          <a:p>
            <a:pPr marL="0" lvl="0" indent="0" algn="l" rtl="0">
              <a:lnSpc>
                <a:spcPct val="115000"/>
              </a:lnSpc>
              <a:spcBef>
                <a:spcPts val="0"/>
              </a:spcBef>
              <a:spcAft>
                <a:spcPts val="0"/>
              </a:spcAft>
              <a:buClr>
                <a:schemeClr val="dk1"/>
              </a:buClr>
              <a:buSzPts val="1100"/>
              <a:buFont typeface="Arial"/>
              <a:buNone/>
            </a:pPr>
            <a:r>
              <a:rPr lang="en-US"/>
              <a:t>Accessible for all: LIRR right on campus, about 90 min train ride from Penn. Parking lots for those that drive, and SCT busses and close to LI MacArthur airport</a:t>
            </a:r>
            <a:endParaRPr/>
          </a:p>
          <a:p>
            <a:pPr marL="0" lvl="0" indent="0" algn="l" rtl="0">
              <a:lnSpc>
                <a:spcPct val="115000"/>
              </a:lnSpc>
              <a:spcBef>
                <a:spcPts val="0"/>
              </a:spcBef>
              <a:spcAft>
                <a:spcPts val="0"/>
              </a:spcAft>
              <a:buClr>
                <a:schemeClr val="dk1"/>
              </a:buClr>
              <a:buSzPts val="1100"/>
              <a:buFont typeface="Arial"/>
              <a:buNone/>
            </a:pPr>
            <a:r>
              <a:rPr lang="en-US"/>
              <a:t>West Campus is everything you think of when you think of a college campus: many different classroom buildings, multiple libraries, SAC, SB Union, Arena, Football Stadium, indoor sports facility, rec center, 8 different living communities, art galleries, Staller Performing Arts Center, and so much more.</a:t>
            </a:r>
            <a:endParaRPr/>
          </a:p>
          <a:p>
            <a:pPr marL="0" lvl="0" indent="0" algn="l" rtl="0">
              <a:lnSpc>
                <a:spcPct val="115000"/>
              </a:lnSpc>
              <a:spcBef>
                <a:spcPts val="0"/>
              </a:spcBef>
              <a:spcAft>
                <a:spcPts val="0"/>
              </a:spcAft>
              <a:buClr>
                <a:schemeClr val="dk1"/>
              </a:buClr>
              <a:buSzPts val="1100"/>
              <a:buFont typeface="Arial"/>
              <a:buNone/>
            </a:pPr>
            <a:r>
              <a:rPr lang="en-US"/>
              <a:t>Other SBU Sites:</a:t>
            </a:r>
            <a:endParaRPr/>
          </a:p>
          <a:p>
            <a:pPr marL="0" lvl="0" indent="0" algn="l" rtl="0">
              <a:lnSpc>
                <a:spcPct val="115000"/>
              </a:lnSpc>
              <a:spcBef>
                <a:spcPts val="0"/>
              </a:spcBef>
              <a:spcAft>
                <a:spcPts val="0"/>
              </a:spcAft>
              <a:buClr>
                <a:schemeClr val="dk1"/>
              </a:buClr>
              <a:buSzPts val="1100"/>
              <a:buFont typeface="Arial"/>
              <a:buNone/>
            </a:pPr>
            <a:r>
              <a:rPr lang="en-US"/>
              <a:t>SB Hospital, HSC, Renaissance School of Medicine, School of Dental Medicine</a:t>
            </a:r>
            <a:endParaRPr/>
          </a:p>
          <a:p>
            <a:pPr marL="0" lvl="0" indent="0" algn="l" rtl="0">
              <a:lnSpc>
                <a:spcPct val="115000"/>
              </a:lnSpc>
              <a:spcBef>
                <a:spcPts val="0"/>
              </a:spcBef>
              <a:spcAft>
                <a:spcPts val="0"/>
              </a:spcAft>
              <a:buClr>
                <a:schemeClr val="dk1"/>
              </a:buClr>
              <a:buSzPts val="1100"/>
              <a:buFont typeface="Arial"/>
              <a:buNone/>
            </a:pPr>
            <a:r>
              <a:rPr lang="en-US"/>
              <a:t>Southampton Campus with the Marine Research Center</a:t>
            </a:r>
            <a:endParaRPr/>
          </a:p>
          <a:p>
            <a:pPr marL="0" lvl="0" indent="0" algn="l" rtl="0">
              <a:lnSpc>
                <a:spcPct val="115000"/>
              </a:lnSpc>
              <a:spcBef>
                <a:spcPts val="0"/>
              </a:spcBef>
              <a:spcAft>
                <a:spcPts val="0"/>
              </a:spcAft>
              <a:buClr>
                <a:schemeClr val="dk1"/>
              </a:buClr>
              <a:buSzPts val="1100"/>
              <a:buFont typeface="Arial"/>
              <a:buNone/>
            </a:pPr>
            <a:r>
              <a:rPr lang="en-US"/>
              <a:t>R&amp;D Park off campus</a:t>
            </a:r>
            <a:endParaRPr/>
          </a:p>
          <a:p>
            <a:pPr marL="0" lvl="0" indent="0" algn="l" rtl="0">
              <a:lnSpc>
                <a:spcPct val="115000"/>
              </a:lnSpc>
              <a:spcBef>
                <a:spcPts val="0"/>
              </a:spcBef>
              <a:spcAft>
                <a:spcPts val="0"/>
              </a:spcAft>
              <a:buClr>
                <a:schemeClr val="dk1"/>
              </a:buClr>
              <a:buSzPts val="1100"/>
              <a:buFont typeface="Arial"/>
              <a:buNone/>
            </a:pPr>
            <a:r>
              <a:rPr lang="en-US"/>
              <a:t>Co-manage the Brookhaven National Laboratory</a:t>
            </a:r>
            <a:endParaRPr/>
          </a:p>
          <a:p>
            <a:pPr marL="0" lvl="0" indent="0" algn="l" rtl="0">
              <a:lnSpc>
                <a:spcPct val="100000"/>
              </a:lnSpc>
              <a:spcBef>
                <a:spcPts val="0"/>
              </a:spcBef>
              <a:spcAft>
                <a:spcPts val="0"/>
              </a:spcAft>
              <a:buSzPts val="1400"/>
              <a:buNone/>
            </a:pPr>
            <a:endParaRPr/>
          </a:p>
        </p:txBody>
      </p:sp>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9: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400"/>
              <a:buFont typeface="Verdana"/>
              <a:buNone/>
            </a:pPr>
            <a:r>
              <a:rPr lang="en-US"/>
              <a:t>Change photo</a:t>
            </a:r>
            <a:endParaRPr/>
          </a:p>
          <a:p>
            <a:pPr marL="0" lvl="0" indent="0" algn="l" rtl="0">
              <a:lnSpc>
                <a:spcPct val="100000"/>
              </a:lnSpc>
              <a:spcBef>
                <a:spcPts val="0"/>
              </a:spcBef>
              <a:spcAft>
                <a:spcPts val="0"/>
              </a:spcAft>
              <a:buClr>
                <a:schemeClr val="dk1"/>
              </a:buClr>
              <a:buSzPts val="1400"/>
              <a:buFont typeface="Verdana"/>
              <a:buNone/>
            </a:pPr>
            <a:r>
              <a:rPr lang="en-US"/>
              <a:t>International admissions requirements </a:t>
            </a:r>
            <a:endParaRPr/>
          </a:p>
          <a:p>
            <a:pPr marL="0" lvl="0" indent="0" algn="l" rtl="0">
              <a:lnSpc>
                <a:spcPct val="100000"/>
              </a:lnSpc>
              <a:spcBef>
                <a:spcPts val="0"/>
              </a:spcBef>
              <a:spcAft>
                <a:spcPts val="0"/>
              </a:spcAft>
              <a:buClr>
                <a:schemeClr val="dk1"/>
              </a:buClr>
              <a:buSzPts val="1400"/>
              <a:buFont typeface="Verdana"/>
              <a:buNone/>
            </a:pPr>
            <a:r>
              <a:rPr lang="en-US"/>
              <a:t>New Slide after this slide with average GPA 85 minimum English scores TOEFL 80, IELTS, 6.5, Duolingo 105 </a:t>
            </a:r>
            <a:endParaRPr/>
          </a:p>
          <a:p>
            <a:pPr marL="0" lvl="0" indent="0" algn="l" rtl="0">
              <a:lnSpc>
                <a:spcPct val="100000"/>
              </a:lnSpc>
              <a:spcBef>
                <a:spcPts val="0"/>
              </a:spcBef>
              <a:spcAft>
                <a:spcPts val="0"/>
              </a:spcAft>
              <a:buClr>
                <a:schemeClr val="dk1"/>
              </a:buClr>
              <a:buSzPts val="1400"/>
              <a:buFont typeface="Verdana"/>
              <a:buNone/>
            </a:pPr>
            <a:r>
              <a:rPr lang="en-US"/>
              <a:t>Over 2500 International undergrads from over 100 countries</a:t>
            </a:r>
            <a:endParaRPr/>
          </a:p>
        </p:txBody>
      </p:sp>
      <p:sp>
        <p:nvSpPr>
          <p:cNvPr id="206" name="Google Shape;206;p19: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chemeClr val="dk1"/>
              </a:buClr>
              <a:buSzPts val="1400"/>
              <a:buFont typeface="Verdana"/>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2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do not work with minimums and do not have admissions requirements so what you are looking at is the middle 50% of last years class. This gives you an idea of the average GPA and test scores of successful applicants last year</a:t>
            </a:r>
            <a:endParaRPr/>
          </a:p>
          <a:p>
            <a:pPr marL="0" lvl="0" indent="0" algn="l" rtl="0">
              <a:lnSpc>
                <a:spcPct val="100000"/>
              </a:lnSpc>
              <a:spcBef>
                <a:spcPts val="0"/>
              </a:spcBef>
              <a:spcAft>
                <a:spcPts val="0"/>
              </a:spcAft>
              <a:buSzPts val="1400"/>
              <a:buNone/>
            </a:pPr>
            <a:r>
              <a:rPr lang="en-US"/>
              <a:t>We typically look for around a 90 cumulative GPA</a:t>
            </a:r>
            <a:endParaRPr/>
          </a:p>
          <a:p>
            <a:pPr marL="0" lvl="0" indent="0" algn="l" rtl="0">
              <a:lnSpc>
                <a:spcPct val="100000"/>
              </a:lnSpc>
              <a:spcBef>
                <a:spcPts val="0"/>
              </a:spcBef>
              <a:spcAft>
                <a:spcPts val="0"/>
              </a:spcAft>
              <a:buSzPts val="1400"/>
              <a:buNone/>
            </a:pPr>
            <a:r>
              <a:rPr lang="en-US"/>
              <a:t>Higher for STEM (maybe 92+ with 4 years of science and math, Pre-Calc recommended</a:t>
            </a:r>
            <a:endParaRPr/>
          </a:p>
          <a:p>
            <a:pPr marL="0" lvl="0" indent="0" algn="l" rtl="0">
              <a:lnSpc>
                <a:spcPct val="100000"/>
              </a:lnSpc>
              <a:spcBef>
                <a:spcPts val="0"/>
              </a:spcBef>
              <a:spcAft>
                <a:spcPts val="0"/>
              </a:spcAft>
              <a:buSzPts val="1400"/>
              <a:buNone/>
            </a:pPr>
            <a:r>
              <a:rPr lang="en-US"/>
              <a:t>For Engineering, Comp Sci, Applied Math, its typically around a 94+ with Physics/Calc at minimum</a:t>
            </a:r>
            <a:endParaRPr/>
          </a:p>
          <a:p>
            <a:pPr marL="0" lvl="0" indent="0" algn="l" rtl="0">
              <a:lnSpc>
                <a:spcPct val="100000"/>
              </a:lnSpc>
              <a:spcBef>
                <a:spcPts val="0"/>
              </a:spcBef>
              <a:spcAft>
                <a:spcPts val="0"/>
              </a:spcAft>
              <a:buSzPts val="1400"/>
              <a:buNone/>
            </a:pPr>
            <a:r>
              <a:rPr lang="en-US"/>
              <a:t>For SAT’s we usually look for around a 1200 or higher (STEM/BUS: 1250, Engineering: 1300-1350, Comp Sci: 1450 with 700+ math) – So if you’ve taken the test and have achieved scores like this, we suggest to submit them! They will enhance your application. If you’re not meeting these general scores, I would say leave them out. There is no negative impact to not submitting scores, and no priority given to those that submit scores. We simply just don’t include scores in the review of students who choose not to submit them.</a:t>
            </a:r>
            <a:endParaRPr/>
          </a:p>
        </p:txBody>
      </p:sp>
      <p:sp>
        <p:nvSpPr>
          <p:cNvPr id="212" name="Google Shape;21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2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42be5f56d2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42be5f56d2_0_10:notes"/>
          <p:cNvSpPr txBox="1">
            <a:spLocks noGrp="1"/>
          </p:cNvSpPr>
          <p:nvPr>
            <p:ph type="body" idx="1"/>
          </p:nvPr>
        </p:nvSpPr>
        <p:spPr>
          <a:xfrm>
            <a:off x="685800" y="4400549"/>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g142be5f56d2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care not just about your success when you’re with us, but even more so, once you leave us. We prepare you academically, financially, and in many other ways to achieve success as an SBU Alum, with about 95% of our students gainfully employed or furthering their education in a masters, doctorate, fellowship or other academic program. </a:t>
            </a:r>
            <a:endParaRPr/>
          </a:p>
        </p:txBody>
      </p:sp>
      <p:sp>
        <p:nvSpPr>
          <p:cNvPr id="281" name="Google Shape;28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Questions?</a:t>
            </a:r>
            <a:endParaRPr/>
          </a:p>
        </p:txBody>
      </p:sp>
      <p:sp>
        <p:nvSpPr>
          <p:cNvPr id="289" name="Google Shape;28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LIRR Station on north side of campus</a:t>
            </a:r>
            <a:endParaRPr/>
          </a:p>
          <a:p>
            <a:pPr marL="0" lvl="0" indent="0" algn="l" rtl="0">
              <a:lnSpc>
                <a:spcPct val="100000"/>
              </a:lnSpc>
              <a:spcBef>
                <a:spcPts val="0"/>
              </a:spcBef>
              <a:spcAft>
                <a:spcPts val="0"/>
              </a:spcAft>
              <a:buSzPts val="1400"/>
              <a:buNone/>
            </a:pPr>
            <a:r>
              <a:rPr lang="en-US"/>
              <a:t>SBU Buses – app with real times of multiple lines, continuously running throughout the day and some of them into the night</a:t>
            </a:r>
            <a:endParaRPr/>
          </a:p>
          <a:p>
            <a:pPr marL="0" lvl="0" indent="0" algn="l" rtl="0">
              <a:lnSpc>
                <a:spcPct val="100000"/>
              </a:lnSpc>
              <a:spcBef>
                <a:spcPts val="0"/>
              </a:spcBef>
              <a:spcAft>
                <a:spcPts val="0"/>
              </a:spcAft>
              <a:buSzPts val="1400"/>
              <a:buNone/>
            </a:pPr>
            <a:r>
              <a:rPr lang="en-US"/>
              <a:t>SBU Shuttles – typically nights and weekends, to local spots – Port Jeff, Movies, Mall, Target, Outlets, etc.</a:t>
            </a:r>
            <a:endParaRPr/>
          </a:p>
          <a:p>
            <a:pPr marL="0" lvl="0" indent="0" algn="l" rtl="0">
              <a:lnSpc>
                <a:spcPct val="100000"/>
              </a:lnSpc>
              <a:spcBef>
                <a:spcPts val="0"/>
              </a:spcBef>
              <a:spcAft>
                <a:spcPts val="0"/>
              </a:spcAft>
              <a:buSzPts val="1400"/>
              <a:buNone/>
            </a:pPr>
            <a:r>
              <a:rPr lang="en-US"/>
              <a:t>Suff</a:t>
            </a:r>
            <a:endParaRPr/>
          </a:p>
          <a:p>
            <a:pPr marL="0" lvl="0" indent="0" algn="l" rtl="0">
              <a:lnSpc>
                <a:spcPct val="100000"/>
              </a:lnSpc>
              <a:spcBef>
                <a:spcPts val="0"/>
              </a:spcBef>
              <a:spcAft>
                <a:spcPts val="0"/>
              </a:spcAft>
              <a:buSzPts val="1400"/>
              <a:buNone/>
            </a:pPr>
            <a:r>
              <a:rPr lang="en-US"/>
              <a:t>olk County buses – to get to wherever you need to go throughout Suffolk County, or transfer to the airport or other locations</a:t>
            </a:r>
            <a:endParaRPr/>
          </a:p>
          <a:p>
            <a:pPr marL="0" marR="0" lvl="0" indent="0" algn="l" rtl="0">
              <a:lnSpc>
                <a:spcPct val="100000"/>
              </a:lnSpc>
              <a:spcBef>
                <a:spcPts val="0"/>
              </a:spcBef>
              <a:spcAft>
                <a:spcPts val="0"/>
              </a:spcAft>
              <a:buClr>
                <a:schemeClr val="dk1"/>
              </a:buClr>
              <a:buSzPts val="1200"/>
              <a:buFont typeface="Verdana"/>
              <a:buNone/>
            </a:pPr>
            <a:r>
              <a:rPr lang="en-US"/>
              <a:t>Wolfie Bike Share – much like CitiBike or other bike rentals in major cities, except free for 1</a:t>
            </a:r>
            <a:r>
              <a:rPr lang="en-US" baseline="30000"/>
              <a:t>st</a:t>
            </a:r>
            <a:r>
              <a:rPr lang="en-US"/>
              <a:t> hour for our students</a:t>
            </a:r>
            <a:endParaRPr/>
          </a:p>
          <a:p>
            <a:pPr marL="0" marR="0" lvl="0" indent="0" algn="l" rtl="0">
              <a:lnSpc>
                <a:spcPct val="100000"/>
              </a:lnSpc>
              <a:spcBef>
                <a:spcPts val="0"/>
              </a:spcBef>
              <a:spcAft>
                <a:spcPts val="0"/>
              </a:spcAft>
              <a:buClr>
                <a:schemeClr val="dk1"/>
              </a:buClr>
              <a:buSzPts val="1200"/>
              <a:buFont typeface="Verdana"/>
              <a:buNone/>
            </a:pPr>
            <a:r>
              <a:rPr lang="en-US"/>
              <a:t>Walkable and bike paths plus the Ashley Schiff preserve</a:t>
            </a:r>
            <a:endParaRPr/>
          </a:p>
          <a:p>
            <a:pPr marL="0" lvl="0" indent="0" algn="l" rtl="0">
              <a:lnSpc>
                <a:spcPct val="100000"/>
              </a:lnSpc>
              <a:spcBef>
                <a:spcPts val="0"/>
              </a:spcBef>
              <a:spcAft>
                <a:spcPts val="0"/>
              </a:spcAft>
              <a:buSzPts val="1400"/>
              <a:buNone/>
            </a:pPr>
            <a:endParaRPr/>
          </a:p>
        </p:txBody>
      </p:sp>
      <p:sp>
        <p:nvSpPr>
          <p:cNvPr id="110" name="Google Shape;11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200+ academic programs</a:t>
            </a:r>
            <a:endParaRPr/>
          </a:p>
          <a:p>
            <a:pPr marL="0" lvl="0" indent="0" algn="l" rtl="0">
              <a:lnSpc>
                <a:spcPct val="115000"/>
              </a:lnSpc>
              <a:spcBef>
                <a:spcPts val="0"/>
              </a:spcBef>
              <a:spcAft>
                <a:spcPts val="0"/>
              </a:spcAft>
              <a:buClr>
                <a:schemeClr val="dk1"/>
              </a:buClr>
              <a:buSzPts val="1100"/>
              <a:buFont typeface="Arial"/>
              <a:buNone/>
            </a:pPr>
            <a:r>
              <a:rPr lang="en-US"/>
              <a:t>About 100 are in the STEM fields but have SO much more</a:t>
            </a:r>
            <a:endParaRPr/>
          </a:p>
          <a:p>
            <a:pPr marL="0" lvl="0" indent="0" algn="l" rtl="0">
              <a:lnSpc>
                <a:spcPct val="115000"/>
              </a:lnSpc>
              <a:spcBef>
                <a:spcPts val="0"/>
              </a:spcBef>
              <a:spcAft>
                <a:spcPts val="0"/>
              </a:spcAft>
              <a:buClr>
                <a:schemeClr val="dk1"/>
              </a:buClr>
              <a:buSzPts val="1100"/>
              <a:buFont typeface="Arial"/>
              <a:buNone/>
            </a:pPr>
            <a:r>
              <a:rPr lang="en-US"/>
              <a:t>Major list in the tour bag or on our website</a:t>
            </a:r>
            <a:endParaRPr/>
          </a:p>
          <a:p>
            <a:pPr marL="0" lvl="0" indent="0" algn="l" rtl="0">
              <a:lnSpc>
                <a:spcPct val="115000"/>
              </a:lnSpc>
              <a:spcBef>
                <a:spcPts val="0"/>
              </a:spcBef>
              <a:spcAft>
                <a:spcPts val="0"/>
              </a:spcAft>
              <a:buClr>
                <a:schemeClr val="dk1"/>
              </a:buClr>
              <a:buSzPts val="1100"/>
              <a:buFont typeface="Arial"/>
              <a:buNone/>
            </a:pPr>
            <a:r>
              <a:rPr lang="en-US"/>
              <a:t>Only school of communication and journalism in SUNY</a:t>
            </a:r>
            <a:endParaRPr/>
          </a:p>
          <a:p>
            <a:pPr marL="0" lvl="0" indent="0" algn="l" rtl="0">
              <a:lnSpc>
                <a:spcPct val="115000"/>
              </a:lnSpc>
              <a:spcBef>
                <a:spcPts val="0"/>
              </a:spcBef>
              <a:spcAft>
                <a:spcPts val="0"/>
              </a:spcAft>
              <a:buClr>
                <a:schemeClr val="dk1"/>
              </a:buClr>
              <a:buSzPts val="1100"/>
              <a:buFont typeface="Arial"/>
              <a:buNone/>
            </a:pPr>
            <a:r>
              <a:rPr lang="en-US"/>
              <a:t>SoMAS – Southampton, RV Seawolf</a:t>
            </a:r>
            <a:endParaRPr/>
          </a:p>
          <a:p>
            <a:pPr marL="0" lvl="0" indent="0" algn="l" rtl="0">
              <a:lnSpc>
                <a:spcPct val="115000"/>
              </a:lnSpc>
              <a:spcBef>
                <a:spcPts val="0"/>
              </a:spcBef>
              <a:spcAft>
                <a:spcPts val="0"/>
              </a:spcAft>
              <a:buClr>
                <a:schemeClr val="dk1"/>
              </a:buClr>
              <a:buSzPts val="1100"/>
              <a:buFont typeface="Arial"/>
              <a:buNone/>
            </a:pPr>
            <a:r>
              <a:rPr lang="en-US"/>
              <a:t>Restricted majors</a:t>
            </a:r>
            <a:endParaRPr/>
          </a:p>
          <a:p>
            <a:pPr marL="0" lvl="0" indent="0" algn="l" rtl="0">
              <a:lnSpc>
                <a:spcPct val="100000"/>
              </a:lnSpc>
              <a:spcBef>
                <a:spcPts val="0"/>
              </a:spcBef>
              <a:spcAft>
                <a:spcPts val="0"/>
              </a:spcAft>
              <a:buSzPts val="1400"/>
              <a:buNone/>
            </a:pPr>
            <a:endParaRPr/>
          </a:p>
        </p:txBody>
      </p:sp>
      <p:sp>
        <p:nvSpPr>
          <p:cNvPr id="125" name="Google Shape;12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0dbf2fc43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10dbf2fc434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g10dbf2fc43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BU Title Slide">
  <p:cSld name="SBU Title Slide">
    <p:spTree>
      <p:nvGrpSpPr>
        <p:cNvPr id="1" name="Shape 12"/>
        <p:cNvGrpSpPr/>
        <p:nvPr/>
      </p:nvGrpSpPr>
      <p:grpSpPr>
        <a:xfrm>
          <a:off x="0" y="0"/>
          <a:ext cx="0" cy="0"/>
          <a:chOff x="0" y="0"/>
          <a:chExt cx="0" cy="0"/>
        </a:xfrm>
      </p:grpSpPr>
      <p:cxnSp>
        <p:nvCxnSpPr>
          <p:cNvPr id="13" name="Google Shape;13;p30"/>
          <p:cNvCxnSpPr/>
          <p:nvPr/>
        </p:nvCxnSpPr>
        <p:spPr>
          <a:xfrm>
            <a:off x="623222" y="4567041"/>
            <a:ext cx="7896109" cy="0"/>
          </a:xfrm>
          <a:prstGeom prst="straightConnector1">
            <a:avLst/>
          </a:prstGeom>
          <a:noFill/>
          <a:ln w="19050" cap="flat" cmpd="sng">
            <a:solidFill>
              <a:schemeClr val="lt1"/>
            </a:solidFill>
            <a:prstDash val="dot"/>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BU Text-3 Photos">
  <p:cSld name="SBU Text-3 Photos">
    <p:spTree>
      <p:nvGrpSpPr>
        <p:cNvPr id="1" name="Shape 58"/>
        <p:cNvGrpSpPr/>
        <p:nvPr/>
      </p:nvGrpSpPr>
      <p:grpSpPr>
        <a:xfrm>
          <a:off x="0" y="0"/>
          <a:ext cx="0" cy="0"/>
          <a:chOff x="0" y="0"/>
          <a:chExt cx="0" cy="0"/>
        </a:xfrm>
      </p:grpSpPr>
      <p:sp>
        <p:nvSpPr>
          <p:cNvPr id="59" name="Google Shape;59;p40"/>
          <p:cNvSpPr txBox="1">
            <a:spLocks noGrp="1"/>
          </p:cNvSpPr>
          <p:nvPr>
            <p:ph type="body" idx="1"/>
          </p:nvPr>
        </p:nvSpPr>
        <p:spPr>
          <a:xfrm>
            <a:off x="527843" y="1704236"/>
            <a:ext cx="3134815" cy="26551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60" name="Google Shape;60;p40"/>
          <p:cNvSpPr>
            <a:spLocks noGrp="1"/>
          </p:cNvSpPr>
          <p:nvPr>
            <p:ph type="pic" idx="2"/>
          </p:nvPr>
        </p:nvSpPr>
        <p:spPr>
          <a:xfrm>
            <a:off x="3723085" y="834083"/>
            <a:ext cx="2323852" cy="3318652"/>
          </a:xfrm>
          <a:prstGeom prst="rect">
            <a:avLst/>
          </a:prstGeom>
          <a:solidFill>
            <a:srgbClr val="F2F2F2"/>
          </a:solidFill>
          <a:ln>
            <a:noFill/>
          </a:ln>
        </p:spPr>
      </p:sp>
      <p:sp>
        <p:nvSpPr>
          <p:cNvPr id="61" name="Google Shape;61;p40"/>
          <p:cNvSpPr>
            <a:spLocks noGrp="1"/>
          </p:cNvSpPr>
          <p:nvPr>
            <p:ph type="pic" idx="3"/>
          </p:nvPr>
        </p:nvSpPr>
        <p:spPr>
          <a:xfrm>
            <a:off x="6189636" y="834083"/>
            <a:ext cx="2334558" cy="1580941"/>
          </a:xfrm>
          <a:prstGeom prst="rect">
            <a:avLst/>
          </a:prstGeom>
          <a:solidFill>
            <a:srgbClr val="F2F2F2"/>
          </a:solidFill>
          <a:ln>
            <a:noFill/>
          </a:ln>
        </p:spPr>
      </p:sp>
      <p:sp>
        <p:nvSpPr>
          <p:cNvPr id="62" name="Google Shape;62;p40"/>
          <p:cNvSpPr>
            <a:spLocks noGrp="1"/>
          </p:cNvSpPr>
          <p:nvPr>
            <p:ph type="pic" idx="4"/>
          </p:nvPr>
        </p:nvSpPr>
        <p:spPr>
          <a:xfrm>
            <a:off x="6189636" y="2578715"/>
            <a:ext cx="2328716" cy="1574020"/>
          </a:xfrm>
          <a:prstGeom prst="rect">
            <a:avLst/>
          </a:prstGeom>
          <a:solidFill>
            <a:srgbClr val="F2F2F2"/>
          </a:solidFill>
          <a:ln>
            <a:noFill/>
          </a:ln>
        </p:spPr>
      </p:sp>
      <p:sp>
        <p:nvSpPr>
          <p:cNvPr id="63" name="Google Shape;63;p40"/>
          <p:cNvSpPr txBox="1">
            <a:spLocks noGrp="1"/>
          </p:cNvSpPr>
          <p:nvPr>
            <p:ph type="body" idx="5"/>
          </p:nvPr>
        </p:nvSpPr>
        <p:spPr>
          <a:xfrm>
            <a:off x="3725949" y="4194951"/>
            <a:ext cx="4791391"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64" name="Google Shape;64;p40"/>
          <p:cNvSpPr txBox="1">
            <a:spLocks noGrp="1"/>
          </p:cNvSpPr>
          <p:nvPr>
            <p:ph type="title"/>
          </p:nvPr>
        </p:nvSpPr>
        <p:spPr>
          <a:xfrm>
            <a:off x="527844" y="767844"/>
            <a:ext cx="3134815" cy="745896"/>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BU 3 Photos">
  <p:cSld name="SBU 3 Photos">
    <p:spTree>
      <p:nvGrpSpPr>
        <p:cNvPr id="1" name="Shape 65"/>
        <p:cNvGrpSpPr/>
        <p:nvPr/>
      </p:nvGrpSpPr>
      <p:grpSpPr>
        <a:xfrm>
          <a:off x="0" y="0"/>
          <a:ext cx="0" cy="0"/>
          <a:chOff x="0" y="0"/>
          <a:chExt cx="0" cy="0"/>
        </a:xfrm>
      </p:grpSpPr>
      <p:sp>
        <p:nvSpPr>
          <p:cNvPr id="66" name="Google Shape;66;p41"/>
          <p:cNvSpPr txBox="1">
            <a:spLocks noGrp="1"/>
          </p:cNvSpPr>
          <p:nvPr>
            <p:ph type="title"/>
          </p:nvPr>
        </p:nvSpPr>
        <p:spPr>
          <a:xfrm>
            <a:off x="1546525" y="712677"/>
            <a:ext cx="6418318" cy="62954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 name="Google Shape;67;p41"/>
          <p:cNvSpPr>
            <a:spLocks noGrp="1"/>
          </p:cNvSpPr>
          <p:nvPr>
            <p:ph type="pic" idx="2"/>
          </p:nvPr>
        </p:nvSpPr>
        <p:spPr>
          <a:xfrm>
            <a:off x="1639147" y="1415679"/>
            <a:ext cx="1827600" cy="2616590"/>
          </a:xfrm>
          <a:prstGeom prst="rect">
            <a:avLst/>
          </a:prstGeom>
          <a:solidFill>
            <a:srgbClr val="F2F2F2"/>
          </a:solidFill>
          <a:ln>
            <a:noFill/>
          </a:ln>
        </p:spPr>
      </p:sp>
      <p:sp>
        <p:nvSpPr>
          <p:cNvPr id="68" name="Google Shape;68;p41"/>
          <p:cNvSpPr>
            <a:spLocks noGrp="1"/>
          </p:cNvSpPr>
          <p:nvPr>
            <p:ph type="pic" idx="3"/>
          </p:nvPr>
        </p:nvSpPr>
        <p:spPr>
          <a:xfrm>
            <a:off x="5725471" y="1416158"/>
            <a:ext cx="1827600" cy="2616590"/>
          </a:xfrm>
          <a:prstGeom prst="rect">
            <a:avLst/>
          </a:prstGeom>
          <a:solidFill>
            <a:srgbClr val="F2F2F2"/>
          </a:solidFill>
          <a:ln>
            <a:noFill/>
          </a:ln>
        </p:spPr>
      </p:sp>
      <p:sp>
        <p:nvSpPr>
          <p:cNvPr id="69" name="Google Shape;69;p41"/>
          <p:cNvSpPr>
            <a:spLocks noGrp="1"/>
          </p:cNvSpPr>
          <p:nvPr>
            <p:ph type="pic" idx="4"/>
          </p:nvPr>
        </p:nvSpPr>
        <p:spPr>
          <a:xfrm>
            <a:off x="3672930" y="1415679"/>
            <a:ext cx="1827600" cy="2616590"/>
          </a:xfrm>
          <a:prstGeom prst="rect">
            <a:avLst/>
          </a:prstGeom>
          <a:solidFill>
            <a:srgbClr val="F2F2F2"/>
          </a:solidFill>
          <a:ln>
            <a:noFill/>
          </a:ln>
        </p:spPr>
      </p:sp>
      <p:sp>
        <p:nvSpPr>
          <p:cNvPr id="70" name="Google Shape;70;p41"/>
          <p:cNvSpPr txBox="1">
            <a:spLocks noGrp="1"/>
          </p:cNvSpPr>
          <p:nvPr>
            <p:ph type="body" idx="1"/>
          </p:nvPr>
        </p:nvSpPr>
        <p:spPr>
          <a:xfrm>
            <a:off x="1639147" y="4094029"/>
            <a:ext cx="1827600" cy="355766"/>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71" name="Google Shape;71;p41"/>
          <p:cNvSpPr txBox="1">
            <a:spLocks noGrp="1"/>
          </p:cNvSpPr>
          <p:nvPr>
            <p:ph type="body" idx="5"/>
          </p:nvPr>
        </p:nvSpPr>
        <p:spPr>
          <a:xfrm>
            <a:off x="3672930" y="4097144"/>
            <a:ext cx="1827600" cy="355766"/>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72" name="Google Shape;72;p41"/>
          <p:cNvSpPr txBox="1">
            <a:spLocks noGrp="1"/>
          </p:cNvSpPr>
          <p:nvPr>
            <p:ph type="body" idx="6"/>
          </p:nvPr>
        </p:nvSpPr>
        <p:spPr>
          <a:xfrm>
            <a:off x="5725471" y="4097144"/>
            <a:ext cx="1827600" cy="355766"/>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BU Text 1 Chart">
  <p:cSld name="SBU Text 1 Chart">
    <p:spTree>
      <p:nvGrpSpPr>
        <p:cNvPr id="1" name="Shape 73"/>
        <p:cNvGrpSpPr/>
        <p:nvPr/>
      </p:nvGrpSpPr>
      <p:grpSpPr>
        <a:xfrm>
          <a:off x="0" y="0"/>
          <a:ext cx="0" cy="0"/>
          <a:chOff x="0" y="0"/>
          <a:chExt cx="0" cy="0"/>
        </a:xfrm>
      </p:grpSpPr>
      <p:sp>
        <p:nvSpPr>
          <p:cNvPr id="74" name="Google Shape;74;p42"/>
          <p:cNvSpPr txBox="1">
            <a:spLocks noGrp="1"/>
          </p:cNvSpPr>
          <p:nvPr>
            <p:ph type="title"/>
          </p:nvPr>
        </p:nvSpPr>
        <p:spPr>
          <a:xfrm>
            <a:off x="521802" y="767844"/>
            <a:ext cx="3134815" cy="745896"/>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 name="Google Shape;75;p42"/>
          <p:cNvSpPr>
            <a:spLocks noGrp="1"/>
          </p:cNvSpPr>
          <p:nvPr>
            <p:ph type="chart" idx="2"/>
          </p:nvPr>
        </p:nvSpPr>
        <p:spPr>
          <a:xfrm>
            <a:off x="3713357" y="856255"/>
            <a:ext cx="4803775" cy="3258545"/>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6" name="Google Shape;76;p42"/>
          <p:cNvSpPr txBox="1">
            <a:spLocks noGrp="1"/>
          </p:cNvSpPr>
          <p:nvPr>
            <p:ph type="body" idx="1"/>
          </p:nvPr>
        </p:nvSpPr>
        <p:spPr>
          <a:xfrm>
            <a:off x="527843" y="1704236"/>
            <a:ext cx="3134815" cy="26551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77" name="Google Shape;77;p42"/>
          <p:cNvSpPr txBox="1">
            <a:spLocks noGrp="1"/>
          </p:cNvSpPr>
          <p:nvPr>
            <p:ph type="body" idx="3"/>
          </p:nvPr>
        </p:nvSpPr>
        <p:spPr>
          <a:xfrm>
            <a:off x="3725949" y="4194951"/>
            <a:ext cx="4791391"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BU Full Page Photo">
  <p:cSld name="SBU Full Page Photo">
    <p:spTree>
      <p:nvGrpSpPr>
        <p:cNvPr id="1" name="Shape 78"/>
        <p:cNvGrpSpPr/>
        <p:nvPr/>
      </p:nvGrpSpPr>
      <p:grpSpPr>
        <a:xfrm>
          <a:off x="0" y="0"/>
          <a:ext cx="0" cy="0"/>
          <a:chOff x="0" y="0"/>
          <a:chExt cx="0" cy="0"/>
        </a:xfrm>
      </p:grpSpPr>
      <p:sp>
        <p:nvSpPr>
          <p:cNvPr id="79" name="Google Shape;79;p4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43"/>
          <p:cNvPicPr preferRelativeResize="0"/>
          <p:nvPr/>
        </p:nvPicPr>
        <p:blipFill rotWithShape="1">
          <a:blip r:embed="rId2">
            <a:alphaModFix/>
          </a:blip>
          <a:srcRect/>
          <a:stretch/>
        </p:blipFill>
        <p:spPr>
          <a:xfrm>
            <a:off x="623222" y="4677677"/>
            <a:ext cx="780725" cy="292042"/>
          </a:xfrm>
          <a:prstGeom prst="rect">
            <a:avLst/>
          </a:prstGeom>
          <a:noFill/>
          <a:ln>
            <a:noFill/>
          </a:ln>
        </p:spPr>
      </p:pic>
      <p:pic>
        <p:nvPicPr>
          <p:cNvPr id="81" name="Google Shape;81;p43"/>
          <p:cNvPicPr preferRelativeResize="0"/>
          <p:nvPr/>
        </p:nvPicPr>
        <p:blipFill rotWithShape="1">
          <a:blip r:embed="rId3">
            <a:alphaModFix/>
          </a:blip>
          <a:srcRect/>
          <a:stretch/>
        </p:blipFill>
        <p:spPr>
          <a:xfrm>
            <a:off x="623222" y="197984"/>
            <a:ext cx="1482117" cy="253447"/>
          </a:xfrm>
          <a:prstGeom prst="rect">
            <a:avLst/>
          </a:prstGeom>
          <a:noFill/>
          <a:ln>
            <a:noFill/>
          </a:ln>
        </p:spPr>
      </p:pic>
      <p:sp>
        <p:nvSpPr>
          <p:cNvPr id="82" name="Google Shape;82;p43"/>
          <p:cNvSpPr txBox="1"/>
          <p:nvPr/>
        </p:nvSpPr>
        <p:spPr>
          <a:xfrm>
            <a:off x="6554163" y="4774697"/>
            <a:ext cx="2057400" cy="27384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1" i="0" u="none" strike="noStrike" cap="none">
                <a:solidFill>
                  <a:schemeClr val="lt1"/>
                </a:solidFill>
                <a:latin typeface="Georgia"/>
                <a:ea typeface="Georgia"/>
                <a:cs typeface="Georgia"/>
                <a:sym typeface="Georgia"/>
              </a:rPr>
              <a:t>‹#›</a:t>
            </a:fld>
            <a:endParaRPr sz="1000" b="1" i="0" u="none" strike="noStrike" cap="none">
              <a:solidFill>
                <a:schemeClr val="lt1"/>
              </a:solidFill>
              <a:latin typeface="Georgia"/>
              <a:ea typeface="Georgia"/>
              <a:cs typeface="Georgia"/>
              <a:sym typeface="Georgia"/>
            </a:endParaRPr>
          </a:p>
        </p:txBody>
      </p:sp>
      <p:sp>
        <p:nvSpPr>
          <p:cNvPr id="83" name="Google Shape;83;p43"/>
          <p:cNvSpPr>
            <a:spLocks noGrp="1"/>
          </p:cNvSpPr>
          <p:nvPr>
            <p:ph type="pic" idx="2"/>
          </p:nvPr>
        </p:nvSpPr>
        <p:spPr>
          <a:xfrm>
            <a:off x="623222" y="602788"/>
            <a:ext cx="7896108" cy="3362359"/>
          </a:xfrm>
          <a:prstGeom prst="rect">
            <a:avLst/>
          </a:prstGeom>
          <a:solidFill>
            <a:srgbClr val="F2F2F2"/>
          </a:solidFill>
          <a:ln>
            <a:noFill/>
          </a:ln>
        </p:spPr>
      </p:sp>
      <p:cxnSp>
        <p:nvCxnSpPr>
          <p:cNvPr id="84" name="Google Shape;84;p43"/>
          <p:cNvCxnSpPr/>
          <p:nvPr/>
        </p:nvCxnSpPr>
        <p:spPr>
          <a:xfrm>
            <a:off x="623222" y="4567041"/>
            <a:ext cx="7896109" cy="0"/>
          </a:xfrm>
          <a:prstGeom prst="straightConnector1">
            <a:avLst/>
          </a:prstGeom>
          <a:noFill/>
          <a:ln w="19050" cap="flat" cmpd="sng">
            <a:solidFill>
              <a:schemeClr val="lt1"/>
            </a:solidFill>
            <a:prstDash val="dot"/>
            <a:miter lim="800000"/>
            <a:headEnd type="none" w="sm" len="sm"/>
            <a:tailEnd type="none" w="sm" len="sm"/>
          </a:ln>
        </p:spPr>
      </p:cxnSp>
      <p:sp>
        <p:nvSpPr>
          <p:cNvPr id="85" name="Google Shape;85;p43"/>
          <p:cNvSpPr txBox="1">
            <a:spLocks noGrp="1"/>
          </p:cNvSpPr>
          <p:nvPr>
            <p:ph type="body" idx="1"/>
          </p:nvPr>
        </p:nvSpPr>
        <p:spPr>
          <a:xfrm>
            <a:off x="5564305" y="4082394"/>
            <a:ext cx="2955025" cy="256032"/>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lt1"/>
              </a:buClr>
              <a:buSzPts val="800"/>
              <a:buFont typeface="Arial"/>
              <a:buNone/>
              <a:defRPr sz="800" b="0" i="0" u="none" strike="noStrike" cap="none">
                <a:solidFill>
                  <a:schemeClr val="lt1"/>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BU Logo">
  <p:cSld name="SBU Logo">
    <p:spTree>
      <p:nvGrpSpPr>
        <p:cNvPr id="1" name="Shape 22"/>
        <p:cNvGrpSpPr/>
        <p:nvPr/>
      </p:nvGrpSpPr>
      <p:grpSpPr>
        <a:xfrm>
          <a:off x="0" y="0"/>
          <a:ext cx="0" cy="0"/>
          <a:chOff x="0" y="0"/>
          <a:chExt cx="0" cy="0"/>
        </a:xfrm>
      </p:grpSpPr>
      <p:sp>
        <p:nvSpPr>
          <p:cNvPr id="23" name="Google Shape;23;p32"/>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p32"/>
          <p:cNvPicPr preferRelativeResize="0"/>
          <p:nvPr/>
        </p:nvPicPr>
        <p:blipFill rotWithShape="1">
          <a:blip r:embed="rId2">
            <a:alphaModFix/>
          </a:blip>
          <a:srcRect/>
          <a:stretch/>
        </p:blipFill>
        <p:spPr>
          <a:xfrm>
            <a:off x="1052623" y="1079817"/>
            <a:ext cx="3361036" cy="574750"/>
          </a:xfrm>
          <a:prstGeom prst="rect">
            <a:avLst/>
          </a:prstGeom>
          <a:noFill/>
          <a:ln>
            <a:noFill/>
          </a:ln>
        </p:spPr>
      </p:pic>
      <p:cxnSp>
        <p:nvCxnSpPr>
          <p:cNvPr id="25" name="Google Shape;25;p32"/>
          <p:cNvCxnSpPr/>
          <p:nvPr/>
        </p:nvCxnSpPr>
        <p:spPr>
          <a:xfrm rot="10800000" flipH="1">
            <a:off x="1649601" y="3868967"/>
            <a:ext cx="7595138" cy="7433"/>
          </a:xfrm>
          <a:prstGeom prst="straightConnector1">
            <a:avLst/>
          </a:prstGeom>
          <a:noFill/>
          <a:ln w="19050" cap="flat" cmpd="sng">
            <a:solidFill>
              <a:schemeClr val="lt1"/>
            </a:solidFill>
            <a:prstDash val="dot"/>
            <a:miter lim="800000"/>
            <a:headEnd type="none" w="sm" len="sm"/>
            <a:tailEnd type="none" w="sm" len="sm"/>
          </a:ln>
        </p:spPr>
      </p:cxnSp>
      <p:pic>
        <p:nvPicPr>
          <p:cNvPr id="26" name="Google Shape;26;p32"/>
          <p:cNvPicPr preferRelativeResize="0"/>
          <p:nvPr/>
        </p:nvPicPr>
        <p:blipFill rotWithShape="1">
          <a:blip r:embed="rId3">
            <a:alphaModFix/>
          </a:blip>
          <a:srcRect/>
          <a:stretch/>
        </p:blipFill>
        <p:spPr>
          <a:xfrm>
            <a:off x="1649601" y="1893337"/>
            <a:ext cx="4580462" cy="1711610"/>
          </a:xfrm>
          <a:prstGeom prst="rect">
            <a:avLst/>
          </a:prstGeom>
          <a:noFill/>
          <a:ln>
            <a:noFill/>
          </a:ln>
        </p:spPr>
      </p:pic>
      <p:sp>
        <p:nvSpPr>
          <p:cNvPr id="27" name="Google Shape;27;p32"/>
          <p:cNvSpPr txBox="1">
            <a:spLocks noGrp="1"/>
          </p:cNvSpPr>
          <p:nvPr>
            <p:ph type="body" idx="1"/>
          </p:nvPr>
        </p:nvSpPr>
        <p:spPr>
          <a:xfrm>
            <a:off x="1557989" y="4022538"/>
            <a:ext cx="6418317" cy="4323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chemeClr val="lt1"/>
              </a:buClr>
              <a:buSzPts val="1400"/>
              <a:buFont typeface="Arial"/>
              <a:buNone/>
              <a:defRPr sz="1400" b="1" i="0" u="none" strike="noStrike" cap="none">
                <a:solidFill>
                  <a:schemeClr val="lt1"/>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BU Centered Text">
  <p:cSld name="SBU Centered Text">
    <p:spTree>
      <p:nvGrpSpPr>
        <p:cNvPr id="1" name="Shape 28"/>
        <p:cNvGrpSpPr/>
        <p:nvPr/>
      </p:nvGrpSpPr>
      <p:grpSpPr>
        <a:xfrm>
          <a:off x="0" y="0"/>
          <a:ext cx="0" cy="0"/>
          <a:chOff x="0" y="0"/>
          <a:chExt cx="0" cy="0"/>
        </a:xfrm>
      </p:grpSpPr>
      <p:sp>
        <p:nvSpPr>
          <p:cNvPr id="29" name="Google Shape;29;p33"/>
          <p:cNvSpPr txBox="1">
            <a:spLocks noGrp="1"/>
          </p:cNvSpPr>
          <p:nvPr>
            <p:ph type="title"/>
          </p:nvPr>
        </p:nvSpPr>
        <p:spPr>
          <a:xfrm>
            <a:off x="1534333" y="767947"/>
            <a:ext cx="6418317" cy="1052018"/>
          </a:xfrm>
          <a:prstGeom prst="rect">
            <a:avLst/>
          </a:prstGeom>
          <a:noFill/>
          <a:ln>
            <a:noFill/>
          </a:ln>
        </p:spPr>
        <p:txBody>
          <a:bodyPr spcFirstLastPara="1" wrap="square" lIns="91425" tIns="45700" rIns="91425" bIns="45700" anchor="t" anchorCtr="0">
            <a:normAutofit/>
          </a:bodyPr>
          <a:lstStyle>
            <a:lvl1pPr marR="0" lvl="0" algn="l" rtl="0">
              <a:lnSpc>
                <a:spcPct val="8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33"/>
          <p:cNvSpPr txBox="1">
            <a:spLocks noGrp="1"/>
          </p:cNvSpPr>
          <p:nvPr>
            <p:ph type="body" idx="1"/>
          </p:nvPr>
        </p:nvSpPr>
        <p:spPr>
          <a:xfrm>
            <a:off x="1534333" y="1916916"/>
            <a:ext cx="6418317" cy="2308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BU Centered Text-2 Column">
  <p:cSld name="SBU Centered Text-2 Column">
    <p:spTree>
      <p:nvGrpSpPr>
        <p:cNvPr id="1" name="Shape 31"/>
        <p:cNvGrpSpPr/>
        <p:nvPr/>
      </p:nvGrpSpPr>
      <p:grpSpPr>
        <a:xfrm>
          <a:off x="0" y="0"/>
          <a:ext cx="0" cy="0"/>
          <a:chOff x="0" y="0"/>
          <a:chExt cx="0" cy="0"/>
        </a:xfrm>
      </p:grpSpPr>
      <p:sp>
        <p:nvSpPr>
          <p:cNvPr id="32" name="Google Shape;32;p34"/>
          <p:cNvSpPr txBox="1">
            <a:spLocks noGrp="1"/>
          </p:cNvSpPr>
          <p:nvPr>
            <p:ph type="title"/>
          </p:nvPr>
        </p:nvSpPr>
        <p:spPr>
          <a:xfrm>
            <a:off x="1534333" y="767844"/>
            <a:ext cx="6418318" cy="104979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 name="Google Shape;33;p34"/>
          <p:cNvSpPr txBox="1">
            <a:spLocks noGrp="1"/>
          </p:cNvSpPr>
          <p:nvPr>
            <p:ph type="body" idx="1"/>
          </p:nvPr>
        </p:nvSpPr>
        <p:spPr>
          <a:xfrm>
            <a:off x="1534333" y="1916916"/>
            <a:ext cx="3134815" cy="2308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34" name="Google Shape;34;p34"/>
          <p:cNvSpPr txBox="1">
            <a:spLocks noGrp="1"/>
          </p:cNvSpPr>
          <p:nvPr>
            <p:ph type="body" idx="2"/>
          </p:nvPr>
        </p:nvSpPr>
        <p:spPr>
          <a:xfrm>
            <a:off x="4817836" y="1916916"/>
            <a:ext cx="3134815" cy="2308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BU Left Bulleted Text">
  <p:cSld name="SBU Left Bulleted Text">
    <p:spTree>
      <p:nvGrpSpPr>
        <p:cNvPr id="1" name="Shape 35"/>
        <p:cNvGrpSpPr/>
        <p:nvPr/>
      </p:nvGrpSpPr>
      <p:grpSpPr>
        <a:xfrm>
          <a:off x="0" y="0"/>
          <a:ext cx="0" cy="0"/>
          <a:chOff x="0" y="0"/>
          <a:chExt cx="0" cy="0"/>
        </a:xfrm>
      </p:grpSpPr>
      <p:sp>
        <p:nvSpPr>
          <p:cNvPr id="36" name="Google Shape;36;p35"/>
          <p:cNvSpPr txBox="1">
            <a:spLocks noGrp="1"/>
          </p:cNvSpPr>
          <p:nvPr>
            <p:ph type="title"/>
          </p:nvPr>
        </p:nvSpPr>
        <p:spPr>
          <a:xfrm>
            <a:off x="513253" y="787922"/>
            <a:ext cx="2217437" cy="2508603"/>
          </a:xfrm>
          <a:prstGeom prst="rect">
            <a:avLst/>
          </a:prstGeom>
          <a:noFill/>
          <a:ln>
            <a:noFill/>
          </a:ln>
        </p:spPr>
        <p:txBody>
          <a:bodyPr spcFirstLastPara="1" wrap="square" lIns="91425" tIns="45700" rIns="91425" bIns="45700" anchor="t" anchorCtr="0">
            <a:normAutofit/>
          </a:bodyPr>
          <a:lstStyle>
            <a:lvl1pPr marR="0" lvl="0" algn="l" rtl="0">
              <a:lnSpc>
                <a:spcPct val="7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 name="Google Shape;37;p35"/>
          <p:cNvSpPr txBox="1">
            <a:spLocks noGrp="1"/>
          </p:cNvSpPr>
          <p:nvPr>
            <p:ph type="body" idx="1"/>
          </p:nvPr>
        </p:nvSpPr>
        <p:spPr>
          <a:xfrm>
            <a:off x="2891410" y="787922"/>
            <a:ext cx="5197430" cy="3084287"/>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750"/>
              </a:spcBef>
              <a:spcAft>
                <a:spcPts val="0"/>
              </a:spcAft>
              <a:buClr>
                <a:srgbClr val="828383"/>
              </a:buClr>
              <a:buSzPts val="1200"/>
              <a:buFont typeface="Arial"/>
              <a:buChar char="•"/>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BU Centered Bulleted Text">
  <p:cSld name="SBU Centered Bulleted Text">
    <p:spTree>
      <p:nvGrpSpPr>
        <p:cNvPr id="1" name="Shape 38"/>
        <p:cNvGrpSpPr/>
        <p:nvPr/>
      </p:nvGrpSpPr>
      <p:grpSpPr>
        <a:xfrm>
          <a:off x="0" y="0"/>
          <a:ext cx="0" cy="0"/>
          <a:chOff x="0" y="0"/>
          <a:chExt cx="0" cy="0"/>
        </a:xfrm>
      </p:grpSpPr>
      <p:sp>
        <p:nvSpPr>
          <p:cNvPr id="39" name="Google Shape;39;p36"/>
          <p:cNvSpPr txBox="1">
            <a:spLocks noGrp="1"/>
          </p:cNvSpPr>
          <p:nvPr>
            <p:ph type="title"/>
          </p:nvPr>
        </p:nvSpPr>
        <p:spPr>
          <a:xfrm>
            <a:off x="1534333" y="767844"/>
            <a:ext cx="6418318" cy="104979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36"/>
          <p:cNvSpPr txBox="1">
            <a:spLocks noGrp="1"/>
          </p:cNvSpPr>
          <p:nvPr>
            <p:ph type="body" idx="1"/>
          </p:nvPr>
        </p:nvSpPr>
        <p:spPr>
          <a:xfrm>
            <a:off x="1534333" y="1916916"/>
            <a:ext cx="6418318" cy="226119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750"/>
              </a:spcBef>
              <a:spcAft>
                <a:spcPts val="0"/>
              </a:spcAft>
              <a:buClr>
                <a:srgbClr val="828383"/>
              </a:buClr>
              <a:buSzPts val="1200"/>
              <a:buFont typeface="Arial"/>
              <a:buChar char="•"/>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BU Text 1 Photo">
  <p:cSld name="SBU Text 1 Photo">
    <p:spTree>
      <p:nvGrpSpPr>
        <p:cNvPr id="1" name="Shape 41"/>
        <p:cNvGrpSpPr/>
        <p:nvPr/>
      </p:nvGrpSpPr>
      <p:grpSpPr>
        <a:xfrm>
          <a:off x="0" y="0"/>
          <a:ext cx="0" cy="0"/>
          <a:chOff x="0" y="0"/>
          <a:chExt cx="0" cy="0"/>
        </a:xfrm>
      </p:grpSpPr>
      <p:sp>
        <p:nvSpPr>
          <p:cNvPr id="42" name="Google Shape;42;p37"/>
          <p:cNvSpPr txBox="1">
            <a:spLocks noGrp="1"/>
          </p:cNvSpPr>
          <p:nvPr>
            <p:ph type="title"/>
          </p:nvPr>
        </p:nvSpPr>
        <p:spPr>
          <a:xfrm>
            <a:off x="527844" y="767844"/>
            <a:ext cx="3134815" cy="745896"/>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 name="Google Shape;43;p37"/>
          <p:cNvSpPr>
            <a:spLocks noGrp="1"/>
          </p:cNvSpPr>
          <p:nvPr>
            <p:ph type="pic" idx="2"/>
          </p:nvPr>
        </p:nvSpPr>
        <p:spPr>
          <a:xfrm>
            <a:off x="3725949" y="825652"/>
            <a:ext cx="4791391" cy="3329119"/>
          </a:xfrm>
          <a:prstGeom prst="rect">
            <a:avLst/>
          </a:prstGeom>
          <a:solidFill>
            <a:srgbClr val="F2F2F2"/>
          </a:solidFill>
          <a:ln>
            <a:noFill/>
          </a:ln>
        </p:spPr>
      </p:sp>
      <p:sp>
        <p:nvSpPr>
          <p:cNvPr id="44" name="Google Shape;44;p37"/>
          <p:cNvSpPr txBox="1">
            <a:spLocks noGrp="1"/>
          </p:cNvSpPr>
          <p:nvPr>
            <p:ph type="body" idx="1"/>
          </p:nvPr>
        </p:nvSpPr>
        <p:spPr>
          <a:xfrm>
            <a:off x="527843" y="1704236"/>
            <a:ext cx="3134815" cy="26551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45" name="Google Shape;45;p37"/>
          <p:cNvSpPr txBox="1">
            <a:spLocks noGrp="1"/>
          </p:cNvSpPr>
          <p:nvPr>
            <p:ph type="body" idx="3"/>
          </p:nvPr>
        </p:nvSpPr>
        <p:spPr>
          <a:xfrm>
            <a:off x="3725949" y="4194951"/>
            <a:ext cx="4791391"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BU Bulleted Text 1 Photo">
  <p:cSld name="SBU Bulleted Text 1 Photo">
    <p:spTree>
      <p:nvGrpSpPr>
        <p:cNvPr id="1" name="Shape 46"/>
        <p:cNvGrpSpPr/>
        <p:nvPr/>
      </p:nvGrpSpPr>
      <p:grpSpPr>
        <a:xfrm>
          <a:off x="0" y="0"/>
          <a:ext cx="0" cy="0"/>
          <a:chOff x="0" y="0"/>
          <a:chExt cx="0" cy="0"/>
        </a:xfrm>
      </p:grpSpPr>
      <p:sp>
        <p:nvSpPr>
          <p:cNvPr id="47" name="Google Shape;47;p38"/>
          <p:cNvSpPr txBox="1">
            <a:spLocks noGrp="1"/>
          </p:cNvSpPr>
          <p:nvPr>
            <p:ph type="title"/>
          </p:nvPr>
        </p:nvSpPr>
        <p:spPr>
          <a:xfrm>
            <a:off x="527844" y="767844"/>
            <a:ext cx="3134815" cy="745896"/>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 name="Google Shape;48;p38"/>
          <p:cNvSpPr txBox="1">
            <a:spLocks noGrp="1"/>
          </p:cNvSpPr>
          <p:nvPr>
            <p:ph type="body" idx="1"/>
          </p:nvPr>
        </p:nvSpPr>
        <p:spPr>
          <a:xfrm>
            <a:off x="527843" y="1709469"/>
            <a:ext cx="3134816" cy="234227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750"/>
              </a:spcBef>
              <a:spcAft>
                <a:spcPts val="0"/>
              </a:spcAft>
              <a:buClr>
                <a:srgbClr val="828383"/>
              </a:buClr>
              <a:buSzPts val="1200"/>
              <a:buFont typeface="Arial"/>
              <a:buChar char="•"/>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49" name="Google Shape;49;p38"/>
          <p:cNvSpPr>
            <a:spLocks noGrp="1"/>
          </p:cNvSpPr>
          <p:nvPr>
            <p:ph type="pic" idx="2"/>
          </p:nvPr>
        </p:nvSpPr>
        <p:spPr>
          <a:xfrm>
            <a:off x="3725949" y="825652"/>
            <a:ext cx="4791391" cy="3329119"/>
          </a:xfrm>
          <a:prstGeom prst="rect">
            <a:avLst/>
          </a:prstGeom>
          <a:solidFill>
            <a:srgbClr val="F2F2F2"/>
          </a:solidFill>
          <a:ln>
            <a:noFill/>
          </a:ln>
        </p:spPr>
      </p:sp>
      <p:sp>
        <p:nvSpPr>
          <p:cNvPr id="50" name="Google Shape;50;p38"/>
          <p:cNvSpPr txBox="1">
            <a:spLocks noGrp="1"/>
          </p:cNvSpPr>
          <p:nvPr>
            <p:ph type="body" idx="3"/>
          </p:nvPr>
        </p:nvSpPr>
        <p:spPr>
          <a:xfrm>
            <a:off x="3725949" y="4194951"/>
            <a:ext cx="4791391"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BU Text-2 Photos">
  <p:cSld name="SBU Text-2 Photos">
    <p:spTree>
      <p:nvGrpSpPr>
        <p:cNvPr id="1" name="Shape 51"/>
        <p:cNvGrpSpPr/>
        <p:nvPr/>
      </p:nvGrpSpPr>
      <p:grpSpPr>
        <a:xfrm>
          <a:off x="0" y="0"/>
          <a:ext cx="0" cy="0"/>
          <a:chOff x="0" y="0"/>
          <a:chExt cx="0" cy="0"/>
        </a:xfrm>
      </p:grpSpPr>
      <p:sp>
        <p:nvSpPr>
          <p:cNvPr id="52" name="Google Shape;52;p39"/>
          <p:cNvSpPr txBox="1">
            <a:spLocks noGrp="1"/>
          </p:cNvSpPr>
          <p:nvPr>
            <p:ph type="title"/>
          </p:nvPr>
        </p:nvSpPr>
        <p:spPr>
          <a:xfrm>
            <a:off x="527844" y="767844"/>
            <a:ext cx="3134815" cy="745896"/>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39"/>
          <p:cNvSpPr txBox="1">
            <a:spLocks noGrp="1"/>
          </p:cNvSpPr>
          <p:nvPr>
            <p:ph type="body" idx="1"/>
          </p:nvPr>
        </p:nvSpPr>
        <p:spPr>
          <a:xfrm>
            <a:off x="527843" y="1704236"/>
            <a:ext cx="3134815" cy="26551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54" name="Google Shape;54;p39"/>
          <p:cNvSpPr>
            <a:spLocks noGrp="1"/>
          </p:cNvSpPr>
          <p:nvPr>
            <p:ph type="pic" idx="2"/>
          </p:nvPr>
        </p:nvSpPr>
        <p:spPr>
          <a:xfrm>
            <a:off x="3725241" y="823596"/>
            <a:ext cx="2328716" cy="3334043"/>
          </a:xfrm>
          <a:prstGeom prst="rect">
            <a:avLst/>
          </a:prstGeom>
          <a:solidFill>
            <a:srgbClr val="F2F2F2"/>
          </a:solidFill>
          <a:ln>
            <a:noFill/>
          </a:ln>
        </p:spPr>
      </p:sp>
      <p:sp>
        <p:nvSpPr>
          <p:cNvPr id="55" name="Google Shape;55;p39"/>
          <p:cNvSpPr>
            <a:spLocks noGrp="1"/>
          </p:cNvSpPr>
          <p:nvPr>
            <p:ph type="pic" idx="3"/>
          </p:nvPr>
        </p:nvSpPr>
        <p:spPr>
          <a:xfrm>
            <a:off x="6187611" y="823595"/>
            <a:ext cx="2328716" cy="3334043"/>
          </a:xfrm>
          <a:prstGeom prst="rect">
            <a:avLst/>
          </a:prstGeom>
          <a:solidFill>
            <a:srgbClr val="F2F2F2"/>
          </a:solidFill>
          <a:ln>
            <a:noFill/>
          </a:ln>
        </p:spPr>
      </p:sp>
      <p:sp>
        <p:nvSpPr>
          <p:cNvPr id="56" name="Google Shape;56;p39"/>
          <p:cNvSpPr txBox="1">
            <a:spLocks noGrp="1"/>
          </p:cNvSpPr>
          <p:nvPr>
            <p:ph type="body" idx="4"/>
          </p:nvPr>
        </p:nvSpPr>
        <p:spPr>
          <a:xfrm>
            <a:off x="3725950" y="4194951"/>
            <a:ext cx="2328008"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57" name="Google Shape;57;p39"/>
          <p:cNvSpPr txBox="1">
            <a:spLocks noGrp="1"/>
          </p:cNvSpPr>
          <p:nvPr>
            <p:ph type="body" idx="5"/>
          </p:nvPr>
        </p:nvSpPr>
        <p:spPr>
          <a:xfrm>
            <a:off x="6187611" y="4194951"/>
            <a:ext cx="2328008"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p:nvPr/>
        </p:nvSpPr>
        <p:spPr>
          <a:xfrm>
            <a:off x="1534333" y="767947"/>
            <a:ext cx="6418317" cy="1052018"/>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600"/>
              <a:buFont typeface="Arial"/>
              <a:buNone/>
            </a:pPr>
            <a:endParaRPr sz="3600" b="1" i="0" u="none" strike="noStrike" cap="none">
              <a:solidFill>
                <a:schemeClr val="dk1"/>
              </a:solidFill>
              <a:latin typeface="Verdana"/>
              <a:ea typeface="Verdana"/>
              <a:cs typeface="Verdana"/>
              <a:sym typeface="Verdana"/>
            </a:endParaRPr>
          </a:p>
        </p:txBody>
      </p:sp>
      <p:sp>
        <p:nvSpPr>
          <p:cNvPr id="11" name="Google Shape;11;p29"/>
          <p:cNvSpPr txBox="1"/>
          <p:nvPr/>
        </p:nvSpPr>
        <p:spPr>
          <a:xfrm>
            <a:off x="1534333" y="1916916"/>
            <a:ext cx="6418317" cy="23086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28383"/>
              </a:buClr>
              <a:buSzPts val="1200"/>
              <a:buFont typeface="Arial"/>
              <a:buNone/>
            </a:pPr>
            <a:endParaRPr sz="1200" b="0" i="0" u="none" strike="noStrike" cap="none">
              <a:solidFill>
                <a:srgbClr val="828383"/>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chart" Target="../charts/chart2.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p:cNvPicPr preferRelativeResize="0"/>
          <p:nvPr/>
        </p:nvPicPr>
        <p:blipFill rotWithShape="1">
          <a:blip r:embed="rId3">
            <a:alphaModFix/>
          </a:blip>
          <a:srcRect/>
          <a:stretch/>
        </p:blipFill>
        <p:spPr>
          <a:xfrm>
            <a:off x="0" y="0"/>
            <a:ext cx="9246742" cy="5183152"/>
          </a:xfrm>
          <a:prstGeom prst="rect">
            <a:avLst/>
          </a:prstGeom>
          <a:noFill/>
          <a:ln>
            <a:noFill/>
          </a:ln>
        </p:spPr>
      </p:pic>
      <p:pic>
        <p:nvPicPr>
          <p:cNvPr id="91" name="Google Shape;91;p1"/>
          <p:cNvPicPr preferRelativeResize="0"/>
          <p:nvPr/>
        </p:nvPicPr>
        <p:blipFill rotWithShape="1">
          <a:blip r:embed="rId4">
            <a:alphaModFix/>
          </a:blip>
          <a:srcRect/>
          <a:stretch/>
        </p:blipFill>
        <p:spPr>
          <a:xfrm>
            <a:off x="304791" y="4198525"/>
            <a:ext cx="1030280" cy="8503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10"/>
          <p:cNvPicPr preferRelativeResize="0"/>
          <p:nvPr/>
        </p:nvPicPr>
        <p:blipFill rotWithShape="1">
          <a:blip r:embed="rId3">
            <a:alphaModFix/>
          </a:blip>
          <a:srcRect/>
          <a:stretch/>
        </p:blipFill>
        <p:spPr>
          <a:xfrm>
            <a:off x="12989" y="0"/>
            <a:ext cx="9118022"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g142be5f56d2_0_3"/>
          <p:cNvPicPr preferRelativeResize="0"/>
          <p:nvPr/>
        </p:nvPicPr>
        <p:blipFill>
          <a:blip r:embed="rId3">
            <a:alphaModFix/>
          </a:blip>
          <a:stretch>
            <a:fillRect/>
          </a:stretch>
        </p:blipFill>
        <p:spPr>
          <a:xfrm>
            <a:off x="0" y="0"/>
            <a:ext cx="9144001" cy="5143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1"/>
          <p:cNvPicPr preferRelativeResize="0"/>
          <p:nvPr/>
        </p:nvPicPr>
        <p:blipFill rotWithShape="1">
          <a:blip r:embed="rId3">
            <a:alphaModFix/>
          </a:blip>
          <a:srcRect/>
          <a:stretch/>
        </p:blipFill>
        <p:spPr>
          <a:xfrm>
            <a:off x="9637" y="0"/>
            <a:ext cx="9124727"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12"/>
          <p:cNvPicPr preferRelativeResize="0"/>
          <p:nvPr/>
        </p:nvPicPr>
        <p:blipFill>
          <a:blip r:embed="rId3">
            <a:alphaModFix/>
          </a:blip>
          <a:stretch>
            <a:fillRect/>
          </a:stretch>
        </p:blipFill>
        <p:spPr>
          <a:xfrm>
            <a:off x="0" y="0"/>
            <a:ext cx="9144001" cy="515117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3"/>
          <p:cNvPicPr preferRelativeResize="0"/>
          <p:nvPr/>
        </p:nvPicPr>
        <p:blipFill rotWithShape="1">
          <a:blip r:embed="rId3">
            <a:alphaModFix/>
          </a:blip>
          <a:srcRect/>
          <a:stretch/>
        </p:blipFill>
        <p:spPr>
          <a:xfrm>
            <a:off x="0" y="0"/>
            <a:ext cx="9144001" cy="561306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4"/>
          <p:cNvPicPr preferRelativeResize="0"/>
          <p:nvPr/>
        </p:nvPicPr>
        <p:blipFill rotWithShape="1">
          <a:blip r:embed="rId3">
            <a:alphaModFix/>
          </a:blip>
          <a:srcRect/>
          <a:stretch/>
        </p:blipFill>
        <p:spPr>
          <a:xfrm>
            <a:off x="963" y="0"/>
            <a:ext cx="9142075"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5"/>
          <p:cNvPicPr preferRelativeResize="0"/>
          <p:nvPr/>
        </p:nvPicPr>
        <p:blipFill rotWithShape="1">
          <a:blip r:embed="rId3">
            <a:alphaModFix/>
          </a:blip>
          <a:srcRect/>
          <a:stretch/>
        </p:blipFill>
        <p:spPr>
          <a:xfrm>
            <a:off x="24973" y="0"/>
            <a:ext cx="9094054"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6"/>
          <p:cNvPicPr preferRelativeResize="0"/>
          <p:nvPr/>
        </p:nvPicPr>
        <p:blipFill rotWithShape="1">
          <a:blip r:embed="rId3">
            <a:alphaModFix/>
          </a:blip>
          <a:srcRect/>
          <a:stretch/>
        </p:blipFill>
        <p:spPr>
          <a:xfrm>
            <a:off x="0" y="-1"/>
            <a:ext cx="9143999" cy="517552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17"/>
          <p:cNvPicPr preferRelativeResize="0"/>
          <p:nvPr/>
        </p:nvPicPr>
        <p:blipFill rotWithShape="1">
          <a:blip r:embed="rId3">
            <a:alphaModFix/>
          </a:blip>
          <a:srcRect/>
          <a:stretch/>
        </p:blipFill>
        <p:spPr>
          <a:xfrm>
            <a:off x="19657" y="0"/>
            <a:ext cx="9104687"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8"/>
          <p:cNvPicPr preferRelativeResize="0"/>
          <p:nvPr/>
        </p:nvPicPr>
        <p:blipFill rotWithShape="1">
          <a:blip r:embed="rId3">
            <a:alphaModFix/>
          </a:blip>
          <a:srcRect/>
          <a:stretch/>
        </p:blipFill>
        <p:spPr>
          <a:xfrm>
            <a:off x="0" y="815"/>
            <a:ext cx="9144000" cy="514186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
          <p:cNvPicPr preferRelativeResize="0"/>
          <p:nvPr/>
        </p:nvPicPr>
        <p:blipFill rotWithShape="1">
          <a:blip r:embed="rId3">
            <a:alphaModFix/>
          </a:blip>
          <a:srcRect/>
          <a:stretch/>
        </p:blipFill>
        <p:spPr>
          <a:xfrm>
            <a:off x="0" y="264"/>
            <a:ext cx="9144000" cy="5142971"/>
          </a:xfrm>
          <a:prstGeom prst="rect">
            <a:avLst/>
          </a:prstGeom>
          <a:noFill/>
          <a:ln>
            <a:noFill/>
          </a:ln>
        </p:spPr>
      </p:pic>
      <p:sp>
        <p:nvSpPr>
          <p:cNvPr id="97" name="Google Shape;97;p2"/>
          <p:cNvSpPr/>
          <p:nvPr/>
        </p:nvSpPr>
        <p:spPr>
          <a:xfrm>
            <a:off x="0" y="4243961"/>
            <a:ext cx="5277838" cy="899539"/>
          </a:xfrm>
          <a:prstGeom prst="rect">
            <a:avLst/>
          </a:prstGeom>
          <a:gradFill>
            <a:gsLst>
              <a:gs pos="0">
                <a:srgbClr val="5D0000"/>
              </a:gs>
              <a:gs pos="50000">
                <a:srgbClr val="880000"/>
              </a:gs>
              <a:gs pos="100000">
                <a:srgbClr val="A30000"/>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Verdana"/>
              <a:ea typeface="Verdana"/>
              <a:cs typeface="Verdana"/>
              <a:sym typeface="Verdana"/>
            </a:endParaRPr>
          </a:p>
        </p:txBody>
      </p:sp>
      <p:pic>
        <p:nvPicPr>
          <p:cNvPr id="98" name="Google Shape;98;p2" descr="https://lh4.googleusercontent.com/5SHRsvZNKpkyvOcKI9k3jpmRBmfcCJuV5NHws6jRyqUiqS5j8IDCuIdt-Isy98ahMRx6OMJz5W4ZMNVq5Y9QIUSLQCNlEKu5t9VPa1VPYnAtQ4bezgj7R2dx-m32jnaihkdoYqk1Sg=s0"/>
          <p:cNvPicPr preferRelativeResize="0"/>
          <p:nvPr/>
        </p:nvPicPr>
        <p:blipFill rotWithShape="1">
          <a:blip r:embed="rId4">
            <a:alphaModFix/>
          </a:blip>
          <a:srcRect l="3314"/>
          <a:stretch/>
        </p:blipFill>
        <p:spPr>
          <a:xfrm>
            <a:off x="5398264" y="264"/>
            <a:ext cx="3745735" cy="1574536"/>
          </a:xfrm>
          <a:prstGeom prst="rect">
            <a:avLst/>
          </a:prstGeom>
          <a:noFill/>
          <a:ln>
            <a:noFill/>
          </a:ln>
        </p:spPr>
      </p:pic>
      <p:sp>
        <p:nvSpPr>
          <p:cNvPr id="99" name="Google Shape;99;p2"/>
          <p:cNvSpPr txBox="1"/>
          <p:nvPr/>
        </p:nvSpPr>
        <p:spPr>
          <a:xfrm>
            <a:off x="-54975" y="4243875"/>
            <a:ext cx="1508100" cy="899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800" b="1" i="0" u="none" strike="noStrike" cap="none">
                <a:solidFill>
                  <a:srgbClr val="FFFFFF"/>
                </a:solidFill>
                <a:latin typeface="Verdana"/>
                <a:ea typeface="Verdana"/>
                <a:cs typeface="Verdana"/>
                <a:sym typeface="Verdana"/>
              </a:rPr>
              <a:t>27,000</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1500"/>
              </a:spcBef>
              <a:spcAft>
                <a:spcPts val="0"/>
              </a:spcAft>
              <a:buClr>
                <a:srgbClr val="000000"/>
              </a:buClr>
              <a:buSzPts val="1200"/>
              <a:buFont typeface="Arial"/>
              <a:buNone/>
            </a:pPr>
            <a:r>
              <a:rPr lang="en-US" sz="1000" b="0" i="0" u="none" strike="noStrike" cap="none">
                <a:solidFill>
                  <a:srgbClr val="FFFFFF"/>
                </a:solidFill>
                <a:latin typeface="Verdana"/>
                <a:ea typeface="Verdana"/>
                <a:cs typeface="Verdana"/>
                <a:sym typeface="Verdana"/>
              </a:rPr>
              <a:t>Total </a:t>
            </a:r>
            <a:br>
              <a:rPr lang="en-US" sz="1000" b="0" i="0" u="none" strike="noStrike" cap="none">
                <a:solidFill>
                  <a:srgbClr val="FFFFFF"/>
                </a:solidFill>
                <a:latin typeface="Verdana"/>
                <a:ea typeface="Verdana"/>
                <a:cs typeface="Verdana"/>
                <a:sym typeface="Verdana"/>
              </a:rPr>
            </a:br>
            <a:r>
              <a:rPr lang="en-US" sz="1000" b="0" i="0" u="none" strike="noStrike" cap="none">
                <a:solidFill>
                  <a:srgbClr val="FFFFFF"/>
                </a:solidFill>
                <a:latin typeface="Verdana"/>
                <a:ea typeface="Verdana"/>
                <a:cs typeface="Verdana"/>
                <a:sym typeface="Verdana"/>
              </a:rPr>
              <a:t>Students</a:t>
            </a:r>
            <a:endParaRPr sz="1000" b="1" i="0" u="none" strike="noStrike" cap="none">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Verdana"/>
              <a:ea typeface="Verdana"/>
              <a:cs typeface="Verdana"/>
              <a:sym typeface="Verdana"/>
            </a:endParaRPr>
          </a:p>
        </p:txBody>
      </p:sp>
      <p:cxnSp>
        <p:nvCxnSpPr>
          <p:cNvPr id="100" name="Google Shape;100;p2"/>
          <p:cNvCxnSpPr/>
          <p:nvPr/>
        </p:nvCxnSpPr>
        <p:spPr>
          <a:xfrm>
            <a:off x="321821" y="4646131"/>
            <a:ext cx="754500" cy="0"/>
          </a:xfrm>
          <a:prstGeom prst="straightConnector1">
            <a:avLst/>
          </a:prstGeom>
          <a:noFill/>
          <a:ln w="12700" cap="flat" cmpd="sng">
            <a:solidFill>
              <a:srgbClr val="FFFFFF"/>
            </a:solidFill>
            <a:prstDash val="solid"/>
            <a:miter lim="800000"/>
            <a:headEnd type="none" w="sm" len="sm"/>
            <a:tailEnd type="none" w="sm" len="sm"/>
          </a:ln>
        </p:spPr>
      </p:cxnSp>
      <p:sp>
        <p:nvSpPr>
          <p:cNvPr id="101" name="Google Shape;101;p2"/>
          <p:cNvSpPr txBox="1"/>
          <p:nvPr/>
        </p:nvSpPr>
        <p:spPr>
          <a:xfrm>
            <a:off x="1294588" y="4221325"/>
            <a:ext cx="1363200" cy="849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800" b="1" i="0" u="none" strike="noStrike" cap="none">
                <a:solidFill>
                  <a:srgbClr val="FFFFFF"/>
                </a:solidFill>
                <a:latin typeface="Verdana"/>
                <a:ea typeface="Verdana"/>
                <a:cs typeface="Verdana"/>
                <a:sym typeface="Verdana"/>
              </a:rPr>
              <a:t>18,000</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1500"/>
              </a:spcBef>
              <a:spcAft>
                <a:spcPts val="0"/>
              </a:spcAft>
              <a:buClr>
                <a:srgbClr val="000000"/>
              </a:buClr>
              <a:buSzPts val="1200"/>
              <a:buFont typeface="Arial"/>
              <a:buNone/>
            </a:pPr>
            <a:r>
              <a:rPr lang="en-US" sz="1000" b="0" i="0" u="none" strike="noStrike" cap="none">
                <a:solidFill>
                  <a:srgbClr val="FFFFFF"/>
                </a:solidFill>
                <a:latin typeface="Verdana"/>
                <a:ea typeface="Verdana"/>
                <a:cs typeface="Verdana"/>
                <a:sym typeface="Verdana"/>
              </a:rPr>
              <a:t>Undergrad Students</a:t>
            </a:r>
            <a:endParaRPr sz="1000" b="1" i="0" u="none" strike="noStrike" cap="none">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Verdana"/>
              <a:ea typeface="Verdana"/>
              <a:cs typeface="Verdana"/>
              <a:sym typeface="Verdana"/>
            </a:endParaRPr>
          </a:p>
        </p:txBody>
      </p:sp>
      <p:cxnSp>
        <p:nvCxnSpPr>
          <p:cNvPr id="102" name="Google Shape;102;p2"/>
          <p:cNvCxnSpPr/>
          <p:nvPr/>
        </p:nvCxnSpPr>
        <p:spPr>
          <a:xfrm>
            <a:off x="1598933" y="4646131"/>
            <a:ext cx="754500" cy="0"/>
          </a:xfrm>
          <a:prstGeom prst="straightConnector1">
            <a:avLst/>
          </a:prstGeom>
          <a:noFill/>
          <a:ln w="12700" cap="flat" cmpd="sng">
            <a:solidFill>
              <a:srgbClr val="FFFFFF"/>
            </a:solidFill>
            <a:prstDash val="solid"/>
            <a:miter lim="800000"/>
            <a:headEnd type="none" w="sm" len="sm"/>
            <a:tailEnd type="none" w="sm" len="sm"/>
          </a:ln>
        </p:spPr>
      </p:cxnSp>
      <p:sp>
        <p:nvSpPr>
          <p:cNvPr id="103" name="Google Shape;103;p2"/>
          <p:cNvSpPr txBox="1"/>
          <p:nvPr/>
        </p:nvSpPr>
        <p:spPr>
          <a:xfrm>
            <a:off x="2571700" y="4221325"/>
            <a:ext cx="1363200" cy="849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800" b="1" i="0" u="none" strike="noStrike" cap="none">
                <a:solidFill>
                  <a:srgbClr val="FFFFFF"/>
                </a:solidFill>
                <a:latin typeface="Verdana"/>
                <a:ea typeface="Verdana"/>
                <a:cs typeface="Verdana"/>
                <a:sym typeface="Verdana"/>
              </a:rPr>
              <a:t>100+</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1500"/>
              </a:spcBef>
              <a:spcAft>
                <a:spcPts val="0"/>
              </a:spcAft>
              <a:buClr>
                <a:srgbClr val="000000"/>
              </a:buClr>
              <a:buSzPts val="1200"/>
              <a:buFont typeface="Arial"/>
              <a:buNone/>
            </a:pPr>
            <a:r>
              <a:rPr lang="en-US" sz="1000" b="0" i="0" u="none" strike="noStrike" cap="none">
                <a:solidFill>
                  <a:srgbClr val="FFFFFF"/>
                </a:solidFill>
                <a:latin typeface="Verdana"/>
                <a:ea typeface="Verdana"/>
                <a:cs typeface="Verdana"/>
                <a:sym typeface="Verdana"/>
              </a:rPr>
              <a:t>Countries</a:t>
            </a:r>
            <a:endParaRPr sz="1000" b="1" i="0" u="none" strike="noStrike" cap="none">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Verdana"/>
              <a:ea typeface="Verdana"/>
              <a:cs typeface="Verdana"/>
              <a:sym typeface="Verdana"/>
            </a:endParaRPr>
          </a:p>
        </p:txBody>
      </p:sp>
      <p:cxnSp>
        <p:nvCxnSpPr>
          <p:cNvPr id="104" name="Google Shape;104;p2"/>
          <p:cNvCxnSpPr/>
          <p:nvPr/>
        </p:nvCxnSpPr>
        <p:spPr>
          <a:xfrm>
            <a:off x="2876046" y="4646131"/>
            <a:ext cx="754500" cy="0"/>
          </a:xfrm>
          <a:prstGeom prst="straightConnector1">
            <a:avLst/>
          </a:prstGeom>
          <a:noFill/>
          <a:ln w="12700" cap="flat" cmpd="sng">
            <a:solidFill>
              <a:srgbClr val="FFFFFF"/>
            </a:solidFill>
            <a:prstDash val="solid"/>
            <a:miter lim="800000"/>
            <a:headEnd type="none" w="sm" len="sm"/>
            <a:tailEnd type="none" w="sm" len="sm"/>
          </a:ln>
        </p:spPr>
      </p:cxnSp>
      <p:sp>
        <p:nvSpPr>
          <p:cNvPr id="105" name="Google Shape;105;p2"/>
          <p:cNvSpPr txBox="1"/>
          <p:nvPr/>
        </p:nvSpPr>
        <p:spPr>
          <a:xfrm>
            <a:off x="3731513" y="4221325"/>
            <a:ext cx="1363200" cy="849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800" b="1" i="0" u="none" strike="noStrike" cap="none">
                <a:solidFill>
                  <a:srgbClr val="FFFFFF"/>
                </a:solidFill>
                <a:latin typeface="Verdana"/>
                <a:ea typeface="Verdana"/>
                <a:cs typeface="Verdana"/>
                <a:sym typeface="Verdana"/>
              </a:rPr>
              <a:t>4,000+</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1500"/>
              </a:spcBef>
              <a:spcAft>
                <a:spcPts val="0"/>
              </a:spcAft>
              <a:buClr>
                <a:srgbClr val="000000"/>
              </a:buClr>
              <a:buSzPts val="1200"/>
              <a:buFont typeface="Arial"/>
              <a:buNone/>
            </a:pPr>
            <a:r>
              <a:rPr lang="en-US" sz="1000" b="0" i="0" u="none" strike="noStrike" cap="none">
                <a:solidFill>
                  <a:srgbClr val="FFFFFF"/>
                </a:solidFill>
                <a:latin typeface="Verdana"/>
                <a:ea typeface="Verdana"/>
                <a:cs typeface="Verdana"/>
                <a:sym typeface="Verdana"/>
              </a:rPr>
              <a:t>International Students</a:t>
            </a:r>
            <a:endParaRPr sz="1000" b="1" i="0" u="none" strike="noStrike" cap="none">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Verdana"/>
              <a:ea typeface="Verdana"/>
              <a:cs typeface="Verdana"/>
              <a:sym typeface="Verdana"/>
            </a:endParaRPr>
          </a:p>
        </p:txBody>
      </p:sp>
      <p:cxnSp>
        <p:nvCxnSpPr>
          <p:cNvPr id="106" name="Google Shape;106;p2"/>
          <p:cNvCxnSpPr/>
          <p:nvPr/>
        </p:nvCxnSpPr>
        <p:spPr>
          <a:xfrm>
            <a:off x="4035871" y="4646131"/>
            <a:ext cx="754500" cy="0"/>
          </a:xfrm>
          <a:prstGeom prst="straightConnector1">
            <a:avLst/>
          </a:prstGeom>
          <a:noFill/>
          <a:ln w="12700" cap="flat" cmpd="sng">
            <a:solidFill>
              <a:srgbClr val="FFFFFF"/>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9"/>
          <p:cNvPicPr preferRelativeResize="0"/>
          <p:nvPr/>
        </p:nvPicPr>
        <p:blipFill rotWithShape="1">
          <a:blip r:embed="rId3">
            <a:alphaModFix/>
          </a:blip>
          <a:srcRect/>
          <a:stretch/>
        </p:blipFill>
        <p:spPr>
          <a:xfrm>
            <a:off x="0" y="0"/>
            <a:ext cx="935339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13"/>
        <p:cNvGrpSpPr/>
        <p:nvPr/>
      </p:nvGrpSpPr>
      <p:grpSpPr>
        <a:xfrm>
          <a:off x="0" y="0"/>
          <a:ext cx="0" cy="0"/>
          <a:chOff x="0" y="0"/>
          <a:chExt cx="0" cy="0"/>
        </a:xfrm>
      </p:grpSpPr>
      <p:sp>
        <p:nvSpPr>
          <p:cNvPr id="214" name="Google Shape;214;p20"/>
          <p:cNvSpPr/>
          <p:nvPr/>
        </p:nvSpPr>
        <p:spPr>
          <a:xfrm>
            <a:off x="4578178" y="1544"/>
            <a:ext cx="4565822" cy="257175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Verdana"/>
              <a:ea typeface="Verdana"/>
              <a:cs typeface="Verdana"/>
              <a:sym typeface="Verdana"/>
            </a:endParaRPr>
          </a:p>
        </p:txBody>
      </p:sp>
      <p:sp>
        <p:nvSpPr>
          <p:cNvPr id="215" name="Google Shape;215;p20"/>
          <p:cNvSpPr/>
          <p:nvPr/>
        </p:nvSpPr>
        <p:spPr>
          <a:xfrm>
            <a:off x="0" y="2571750"/>
            <a:ext cx="4572000" cy="257175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Verdana"/>
              <a:ea typeface="Verdana"/>
              <a:cs typeface="Verdana"/>
              <a:sym typeface="Verdana"/>
            </a:endParaRPr>
          </a:p>
        </p:txBody>
      </p:sp>
      <p:sp>
        <p:nvSpPr>
          <p:cNvPr id="216" name="Google Shape;216;p20"/>
          <p:cNvSpPr/>
          <p:nvPr/>
        </p:nvSpPr>
        <p:spPr>
          <a:xfrm>
            <a:off x="0" y="-9009"/>
            <a:ext cx="9144000" cy="628443"/>
          </a:xfrm>
          <a:prstGeom prst="rect">
            <a:avLst/>
          </a:prstGeom>
          <a:gradFill>
            <a:gsLst>
              <a:gs pos="0">
                <a:srgbClr val="980000"/>
              </a:gs>
              <a:gs pos="99000">
                <a:srgbClr val="6B000D"/>
              </a:gs>
              <a:gs pos="100000">
                <a:srgbClr val="6B000D"/>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Verdana"/>
              <a:ea typeface="Verdana"/>
              <a:cs typeface="Verdana"/>
              <a:sym typeface="Verdana"/>
            </a:endParaRPr>
          </a:p>
        </p:txBody>
      </p:sp>
      <p:pic>
        <p:nvPicPr>
          <p:cNvPr id="217" name="Google Shape;217;p20"/>
          <p:cNvPicPr preferRelativeResize="0"/>
          <p:nvPr/>
        </p:nvPicPr>
        <p:blipFill rotWithShape="1">
          <a:blip r:embed="rId3">
            <a:alphaModFix/>
          </a:blip>
          <a:srcRect t="19835" b="63651"/>
          <a:stretch/>
        </p:blipFill>
        <p:spPr>
          <a:xfrm>
            <a:off x="-1" y="-9009"/>
            <a:ext cx="3340350" cy="628444"/>
          </a:xfrm>
          <a:prstGeom prst="rect">
            <a:avLst/>
          </a:prstGeom>
          <a:noFill/>
          <a:ln>
            <a:noFill/>
          </a:ln>
        </p:spPr>
      </p:pic>
      <p:sp>
        <p:nvSpPr>
          <p:cNvPr id="218" name="Google Shape;218;p20"/>
          <p:cNvSpPr txBox="1"/>
          <p:nvPr/>
        </p:nvSpPr>
        <p:spPr>
          <a:xfrm>
            <a:off x="484994" y="27"/>
            <a:ext cx="822332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Verdana"/>
                <a:ea typeface="Verdana"/>
                <a:cs typeface="Verdana"/>
                <a:sym typeface="Verdana"/>
              </a:rPr>
              <a:t>PROFILE OF FALL 2021 CLASS</a:t>
            </a:r>
            <a:endParaRPr sz="1400" b="0" i="0" u="none" strike="noStrike" cap="none">
              <a:solidFill>
                <a:srgbClr val="000000"/>
              </a:solidFill>
              <a:latin typeface="Arial"/>
              <a:ea typeface="Arial"/>
              <a:cs typeface="Arial"/>
              <a:sym typeface="Arial"/>
            </a:endParaRPr>
          </a:p>
        </p:txBody>
      </p:sp>
      <p:sp>
        <p:nvSpPr>
          <p:cNvPr id="219" name="Google Shape;219;p20"/>
          <p:cNvSpPr txBox="1"/>
          <p:nvPr/>
        </p:nvSpPr>
        <p:spPr>
          <a:xfrm>
            <a:off x="4774809" y="885817"/>
            <a:ext cx="1189273"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980000"/>
                </a:solidFill>
                <a:latin typeface="Verdana"/>
                <a:ea typeface="Verdana"/>
                <a:cs typeface="Verdana"/>
                <a:sym typeface="Verdana"/>
              </a:rPr>
              <a:t>17%</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980000"/>
                </a:solidFill>
                <a:latin typeface="Verdana"/>
                <a:ea typeface="Verdana"/>
                <a:cs typeface="Verdana"/>
                <a:sym typeface="Verdana"/>
              </a:rPr>
              <a:t>38 states and 17 countries</a:t>
            </a:r>
            <a:endParaRPr sz="1400" b="0" i="0" u="none" strike="noStrike" cap="none">
              <a:solidFill>
                <a:srgbClr val="000000"/>
              </a:solidFill>
              <a:latin typeface="Arial"/>
              <a:ea typeface="Arial"/>
              <a:cs typeface="Arial"/>
              <a:sym typeface="Arial"/>
            </a:endParaRPr>
          </a:p>
        </p:txBody>
      </p:sp>
      <p:sp>
        <p:nvSpPr>
          <p:cNvPr id="220" name="Google Shape;220;p20"/>
          <p:cNvSpPr txBox="1"/>
          <p:nvPr/>
        </p:nvSpPr>
        <p:spPr>
          <a:xfrm>
            <a:off x="7790504" y="1377100"/>
            <a:ext cx="1149481"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595959"/>
                </a:solidFill>
                <a:latin typeface="Verdana"/>
                <a:ea typeface="Verdana"/>
                <a:cs typeface="Verdana"/>
                <a:sym typeface="Verdana"/>
              </a:rPr>
              <a:t>83%</a:t>
            </a:r>
            <a:endParaRPr sz="1600" b="1" i="0" u="none" strike="noStrike" cap="none">
              <a:solidFill>
                <a:srgbClr val="595959"/>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595959"/>
                </a:solidFill>
                <a:latin typeface="Verdana"/>
                <a:ea typeface="Verdana"/>
                <a:cs typeface="Verdana"/>
                <a:sym typeface="Verdana"/>
              </a:rPr>
              <a:t>New York</a:t>
            </a:r>
            <a:br>
              <a:rPr lang="en-US" sz="1600" b="0" i="0" u="none" strike="noStrike" cap="none">
                <a:solidFill>
                  <a:srgbClr val="595959"/>
                </a:solidFill>
                <a:latin typeface="Verdana"/>
                <a:ea typeface="Verdana"/>
                <a:cs typeface="Verdana"/>
                <a:sym typeface="Verdana"/>
              </a:rPr>
            </a:br>
            <a:r>
              <a:rPr lang="en-US" sz="1600" b="0" i="0" u="none" strike="noStrike" cap="none">
                <a:solidFill>
                  <a:srgbClr val="595959"/>
                </a:solidFill>
                <a:latin typeface="Verdana"/>
                <a:ea typeface="Verdana"/>
                <a:cs typeface="Verdana"/>
                <a:sym typeface="Verdana"/>
              </a:rPr>
              <a:t>State</a:t>
            </a:r>
            <a:endParaRPr sz="1400" b="0" i="0" u="none" strike="noStrike" cap="none">
              <a:solidFill>
                <a:srgbClr val="000000"/>
              </a:solidFill>
              <a:latin typeface="Arial"/>
              <a:ea typeface="Arial"/>
              <a:cs typeface="Arial"/>
              <a:sym typeface="Arial"/>
            </a:endParaRPr>
          </a:p>
        </p:txBody>
      </p:sp>
      <p:sp>
        <p:nvSpPr>
          <p:cNvPr id="221" name="Google Shape;221;p20"/>
          <p:cNvSpPr txBox="1"/>
          <p:nvPr/>
        </p:nvSpPr>
        <p:spPr>
          <a:xfrm>
            <a:off x="234068" y="2081907"/>
            <a:ext cx="126415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Verdana"/>
                <a:ea typeface="Verdana"/>
                <a:cs typeface="Verdana"/>
                <a:sym typeface="Verdana"/>
              </a:rPr>
              <a:t>High School GPA</a:t>
            </a:r>
            <a:br>
              <a:rPr lang="en-US" sz="900" b="1" i="0" u="none" strike="noStrike" cap="none">
                <a:solidFill>
                  <a:schemeClr val="dk1"/>
                </a:solidFill>
                <a:latin typeface="Verdana"/>
                <a:ea typeface="Verdana"/>
                <a:cs typeface="Verdana"/>
                <a:sym typeface="Verdana"/>
              </a:rPr>
            </a:br>
            <a:r>
              <a:rPr lang="en-US" sz="900" b="0" i="0" u="none" strike="noStrike" cap="none">
                <a:solidFill>
                  <a:schemeClr val="dk1"/>
                </a:solidFill>
                <a:latin typeface="Verdana"/>
                <a:ea typeface="Verdana"/>
                <a:cs typeface="Verdana"/>
                <a:sym typeface="Verdana"/>
              </a:rPr>
              <a:t>(4-point scale)</a:t>
            </a:r>
            <a:endParaRPr sz="1400" b="0" i="0" u="none" strike="noStrike" cap="none">
              <a:solidFill>
                <a:srgbClr val="000000"/>
              </a:solidFill>
              <a:latin typeface="Arial"/>
              <a:ea typeface="Arial"/>
              <a:cs typeface="Arial"/>
              <a:sym typeface="Arial"/>
            </a:endParaRPr>
          </a:p>
        </p:txBody>
      </p:sp>
      <p:sp>
        <p:nvSpPr>
          <p:cNvPr id="222" name="Google Shape;222;p20"/>
          <p:cNvSpPr txBox="1"/>
          <p:nvPr/>
        </p:nvSpPr>
        <p:spPr>
          <a:xfrm>
            <a:off x="6135971" y="3537222"/>
            <a:ext cx="59115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Verdana"/>
                <a:ea typeface="Verdana"/>
                <a:cs typeface="Verdana"/>
                <a:sym typeface="Verdana"/>
              </a:rPr>
              <a:t>14</a:t>
            </a:r>
            <a:r>
              <a:rPr lang="en-US" sz="400" b="0" i="0" u="none" strike="noStrike" cap="none">
                <a:solidFill>
                  <a:schemeClr val="lt1"/>
                </a:solidFill>
                <a:latin typeface="Verdana"/>
                <a:ea typeface="Verdana"/>
                <a:cs typeface="Verdana"/>
                <a:sym typeface="Verdana"/>
              </a:rPr>
              <a:t> </a:t>
            </a:r>
            <a:r>
              <a:rPr lang="en-US" sz="1000" b="0" i="0" u="none" strike="noStrike" cap="none">
                <a:solidFill>
                  <a:schemeClr val="lt1"/>
                </a:solidFill>
                <a:latin typeface="Verdana"/>
                <a:ea typeface="Verdana"/>
                <a:cs typeface="Verdana"/>
                <a:sym typeface="Verdana"/>
              </a:rPr>
              <a:t>%</a:t>
            </a:r>
            <a:endParaRPr sz="1400" b="0" i="0" u="none" strike="noStrike" cap="none">
              <a:solidFill>
                <a:srgbClr val="000000"/>
              </a:solidFill>
              <a:latin typeface="Arial"/>
              <a:ea typeface="Arial"/>
              <a:cs typeface="Arial"/>
              <a:sym typeface="Arial"/>
            </a:endParaRPr>
          </a:p>
        </p:txBody>
      </p:sp>
      <p:sp>
        <p:nvSpPr>
          <p:cNvPr id="223" name="Google Shape;223;p20"/>
          <p:cNvSpPr txBox="1"/>
          <p:nvPr/>
        </p:nvSpPr>
        <p:spPr>
          <a:xfrm>
            <a:off x="6338945" y="3167890"/>
            <a:ext cx="59115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Verdana"/>
                <a:ea typeface="Verdana"/>
                <a:cs typeface="Verdana"/>
                <a:sym typeface="Verdana"/>
              </a:rPr>
              <a:t>6</a:t>
            </a:r>
            <a:r>
              <a:rPr lang="en-US" sz="400" b="0" i="0" u="none" strike="noStrike" cap="none">
                <a:solidFill>
                  <a:schemeClr val="lt1"/>
                </a:solidFill>
                <a:latin typeface="Verdana"/>
                <a:ea typeface="Verdana"/>
                <a:cs typeface="Verdana"/>
                <a:sym typeface="Verdana"/>
              </a:rPr>
              <a:t> </a:t>
            </a:r>
            <a:r>
              <a:rPr lang="en-US" sz="1000" b="0" i="0" u="none" strike="noStrike" cap="none">
                <a:solidFill>
                  <a:schemeClr val="lt1"/>
                </a:solidFill>
                <a:latin typeface="Verdana"/>
                <a:ea typeface="Verdana"/>
                <a:cs typeface="Verdana"/>
                <a:sym typeface="Verdana"/>
              </a:rPr>
              <a:t>%</a:t>
            </a:r>
            <a:endParaRPr sz="1400" b="0" i="0" u="none" strike="noStrike" cap="none">
              <a:solidFill>
                <a:srgbClr val="000000"/>
              </a:solidFill>
              <a:latin typeface="Arial"/>
              <a:ea typeface="Arial"/>
              <a:cs typeface="Arial"/>
              <a:sym typeface="Arial"/>
            </a:endParaRPr>
          </a:p>
        </p:txBody>
      </p:sp>
      <p:sp>
        <p:nvSpPr>
          <p:cNvPr id="224" name="Google Shape;224;p20"/>
          <p:cNvSpPr txBox="1"/>
          <p:nvPr/>
        </p:nvSpPr>
        <p:spPr>
          <a:xfrm>
            <a:off x="6778068" y="3043939"/>
            <a:ext cx="59115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Verdana"/>
                <a:ea typeface="Verdana"/>
                <a:cs typeface="Verdana"/>
                <a:sym typeface="Verdana"/>
              </a:rPr>
              <a:t>34</a:t>
            </a:r>
            <a:r>
              <a:rPr lang="en-US" sz="400" b="0" i="0" u="none" strike="noStrike" cap="none">
                <a:solidFill>
                  <a:schemeClr val="lt1"/>
                </a:solidFill>
                <a:latin typeface="Verdana"/>
                <a:ea typeface="Verdana"/>
                <a:cs typeface="Verdana"/>
                <a:sym typeface="Verdana"/>
              </a:rPr>
              <a:t> </a:t>
            </a:r>
            <a:r>
              <a:rPr lang="en-US" sz="1000" b="0" i="0" u="none" strike="noStrike" cap="none">
                <a:solidFill>
                  <a:schemeClr val="lt1"/>
                </a:solidFill>
                <a:latin typeface="Verdana"/>
                <a:ea typeface="Verdana"/>
                <a:cs typeface="Verdana"/>
                <a:sym typeface="Verdana"/>
              </a:rPr>
              <a:t>%</a:t>
            </a:r>
            <a:endParaRPr sz="1400" b="0" i="0" u="none" strike="noStrike" cap="none">
              <a:solidFill>
                <a:srgbClr val="000000"/>
              </a:solidFill>
              <a:latin typeface="Arial"/>
              <a:ea typeface="Arial"/>
              <a:cs typeface="Arial"/>
              <a:sym typeface="Arial"/>
            </a:endParaRPr>
          </a:p>
        </p:txBody>
      </p:sp>
      <p:sp>
        <p:nvSpPr>
          <p:cNvPr id="225" name="Google Shape;225;p20"/>
          <p:cNvSpPr txBox="1"/>
          <p:nvPr/>
        </p:nvSpPr>
        <p:spPr>
          <a:xfrm>
            <a:off x="7383854" y="3601566"/>
            <a:ext cx="59115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Verdana"/>
                <a:ea typeface="Verdana"/>
                <a:cs typeface="Verdana"/>
                <a:sym typeface="Verdana"/>
              </a:rPr>
              <a:t>7</a:t>
            </a:r>
            <a:r>
              <a:rPr lang="en-US" sz="400" b="0" i="0" u="none" strike="noStrike" cap="none">
                <a:solidFill>
                  <a:schemeClr val="lt1"/>
                </a:solidFill>
                <a:latin typeface="Verdana"/>
                <a:ea typeface="Verdana"/>
                <a:cs typeface="Verdana"/>
                <a:sym typeface="Verdana"/>
              </a:rPr>
              <a:t> </a:t>
            </a:r>
            <a:r>
              <a:rPr lang="en-US" sz="1000" b="0" i="0" u="none" strike="noStrike" cap="none">
                <a:solidFill>
                  <a:schemeClr val="lt1"/>
                </a:solidFill>
                <a:latin typeface="Verdana"/>
                <a:ea typeface="Verdana"/>
                <a:cs typeface="Verdana"/>
                <a:sym typeface="Verdana"/>
              </a:rPr>
              <a:t>%</a:t>
            </a:r>
            <a:endParaRPr sz="1400" b="0" i="0" u="none" strike="noStrike" cap="none">
              <a:solidFill>
                <a:srgbClr val="000000"/>
              </a:solidFill>
              <a:latin typeface="Arial"/>
              <a:ea typeface="Arial"/>
              <a:cs typeface="Arial"/>
              <a:sym typeface="Arial"/>
            </a:endParaRPr>
          </a:p>
        </p:txBody>
      </p:sp>
      <p:sp>
        <p:nvSpPr>
          <p:cNvPr id="226" name="Google Shape;226;p20"/>
          <p:cNvSpPr txBox="1"/>
          <p:nvPr/>
        </p:nvSpPr>
        <p:spPr>
          <a:xfrm>
            <a:off x="7323599" y="3943504"/>
            <a:ext cx="59115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Verdana"/>
                <a:ea typeface="Verdana"/>
                <a:cs typeface="Verdana"/>
                <a:sym typeface="Verdana"/>
              </a:rPr>
              <a:t>9</a:t>
            </a:r>
            <a:r>
              <a:rPr lang="en-US" sz="400" b="0" i="0" u="none" strike="noStrike" cap="none">
                <a:solidFill>
                  <a:schemeClr val="lt1"/>
                </a:solidFill>
                <a:latin typeface="Verdana"/>
                <a:ea typeface="Verdana"/>
                <a:cs typeface="Verdana"/>
                <a:sym typeface="Verdana"/>
              </a:rPr>
              <a:t> </a:t>
            </a:r>
            <a:r>
              <a:rPr lang="en-US" sz="1000" b="0" i="0" u="none" strike="noStrike" cap="none">
                <a:solidFill>
                  <a:schemeClr val="lt1"/>
                </a:solidFill>
                <a:latin typeface="Verdana"/>
                <a:ea typeface="Verdana"/>
                <a:cs typeface="Verdana"/>
                <a:sym typeface="Verdana"/>
              </a:rPr>
              <a:t>%</a:t>
            </a:r>
            <a:endParaRPr sz="1400" b="0" i="0" u="none" strike="noStrike" cap="none">
              <a:solidFill>
                <a:srgbClr val="000000"/>
              </a:solidFill>
              <a:latin typeface="Arial"/>
              <a:ea typeface="Arial"/>
              <a:cs typeface="Arial"/>
              <a:sym typeface="Arial"/>
            </a:endParaRPr>
          </a:p>
        </p:txBody>
      </p:sp>
      <p:sp>
        <p:nvSpPr>
          <p:cNvPr id="227" name="Google Shape;227;p20"/>
          <p:cNvSpPr txBox="1"/>
          <p:nvPr/>
        </p:nvSpPr>
        <p:spPr>
          <a:xfrm>
            <a:off x="6520238" y="4196356"/>
            <a:ext cx="86361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Verdana"/>
                <a:ea typeface="Verdana"/>
                <a:cs typeface="Verdana"/>
                <a:sym typeface="Verdana"/>
              </a:rPr>
              <a:t>27</a:t>
            </a:r>
            <a:r>
              <a:rPr lang="en-US" sz="400" b="0" i="0" u="none" strike="noStrike" cap="none">
                <a:solidFill>
                  <a:schemeClr val="lt1"/>
                </a:solidFill>
                <a:latin typeface="Verdana"/>
                <a:ea typeface="Verdana"/>
                <a:cs typeface="Verdana"/>
                <a:sym typeface="Verdana"/>
              </a:rPr>
              <a:t> </a:t>
            </a:r>
            <a:r>
              <a:rPr lang="en-US" sz="1000" b="0" i="0" u="none" strike="noStrike" cap="none">
                <a:solidFill>
                  <a:schemeClr val="lt1"/>
                </a:solidFill>
                <a:latin typeface="Verdana"/>
                <a:ea typeface="Verdana"/>
                <a:cs typeface="Verdana"/>
                <a:sym typeface="Verdana"/>
              </a:rPr>
              <a:t>% White</a:t>
            </a:r>
            <a:endParaRPr sz="1400" b="0" i="0" u="none" strike="noStrike" cap="none">
              <a:solidFill>
                <a:srgbClr val="000000"/>
              </a:solidFill>
              <a:latin typeface="Arial"/>
              <a:ea typeface="Arial"/>
              <a:cs typeface="Arial"/>
              <a:sym typeface="Arial"/>
            </a:endParaRPr>
          </a:p>
        </p:txBody>
      </p:sp>
      <p:graphicFrame>
        <p:nvGraphicFramePr>
          <p:cNvPr id="228" name="Google Shape;228;p20"/>
          <p:cNvGraphicFramePr/>
          <p:nvPr/>
        </p:nvGraphicFramePr>
        <p:xfrm>
          <a:off x="4617659" y="2492854"/>
          <a:ext cx="4556294" cy="27234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9" name="Google Shape;229;p20"/>
          <p:cNvGraphicFramePr/>
          <p:nvPr/>
        </p:nvGraphicFramePr>
        <p:xfrm>
          <a:off x="5398725" y="709529"/>
          <a:ext cx="2994162" cy="1888466"/>
        </p:xfrm>
        <a:graphic>
          <a:graphicData uri="http://schemas.openxmlformats.org/drawingml/2006/chart">
            <c:chart xmlns:c="http://schemas.openxmlformats.org/drawingml/2006/chart" xmlns:r="http://schemas.openxmlformats.org/officeDocument/2006/relationships" r:id="rId5"/>
          </a:graphicData>
        </a:graphic>
      </p:graphicFrame>
      <p:pic>
        <p:nvPicPr>
          <p:cNvPr id="230" name="Google Shape;230;p20"/>
          <p:cNvPicPr preferRelativeResize="0"/>
          <p:nvPr/>
        </p:nvPicPr>
        <p:blipFill rotWithShape="1">
          <a:blip r:embed="rId6">
            <a:alphaModFix/>
          </a:blip>
          <a:srcRect/>
          <a:stretch/>
        </p:blipFill>
        <p:spPr>
          <a:xfrm>
            <a:off x="6815853" y="1572725"/>
            <a:ext cx="941009" cy="726686"/>
          </a:xfrm>
          <a:prstGeom prst="rect">
            <a:avLst/>
          </a:prstGeom>
          <a:noFill/>
          <a:ln>
            <a:noFill/>
          </a:ln>
        </p:spPr>
      </p:pic>
      <p:sp>
        <p:nvSpPr>
          <p:cNvPr id="231" name="Google Shape;231;p20"/>
          <p:cNvSpPr txBox="1"/>
          <p:nvPr/>
        </p:nvSpPr>
        <p:spPr>
          <a:xfrm>
            <a:off x="6358407" y="1377100"/>
            <a:ext cx="103777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595959"/>
                </a:solidFill>
                <a:latin typeface="Verdana"/>
                <a:ea typeface="Verdana"/>
                <a:cs typeface="Verdana"/>
                <a:sym typeface="Verdana"/>
              </a:rPr>
              <a:t>RESIDENT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595959"/>
                </a:solidFill>
                <a:latin typeface="Verdana"/>
                <a:ea typeface="Verdana"/>
                <a:cs typeface="Verdana"/>
                <a:sym typeface="Verdana"/>
              </a:rPr>
              <a:t>STATUS</a:t>
            </a:r>
            <a:endParaRPr sz="1000" b="0" i="0" u="none" strike="noStrike" cap="none">
              <a:solidFill>
                <a:srgbClr val="595959"/>
              </a:solidFill>
              <a:latin typeface="Verdana"/>
              <a:ea typeface="Verdana"/>
              <a:cs typeface="Verdana"/>
              <a:sym typeface="Verdana"/>
            </a:endParaRPr>
          </a:p>
        </p:txBody>
      </p:sp>
      <p:sp>
        <p:nvSpPr>
          <p:cNvPr id="232" name="Google Shape;232;p20"/>
          <p:cNvSpPr txBox="1"/>
          <p:nvPr/>
        </p:nvSpPr>
        <p:spPr>
          <a:xfrm>
            <a:off x="5585253" y="3654521"/>
            <a:ext cx="105650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595959"/>
                </a:solidFill>
                <a:latin typeface="Verdana"/>
                <a:ea typeface="Verdana"/>
                <a:cs typeface="Verdana"/>
                <a:sym typeface="Verdana"/>
              </a:rPr>
              <a:t>RACE/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595959"/>
                </a:solidFill>
                <a:latin typeface="Verdana"/>
                <a:ea typeface="Verdana"/>
                <a:cs typeface="Verdana"/>
                <a:sym typeface="Verdana"/>
              </a:rPr>
              <a:t>ETHNICITY</a:t>
            </a:r>
            <a:endParaRPr sz="1000" b="0" i="0" u="none" strike="noStrike" cap="none">
              <a:solidFill>
                <a:srgbClr val="595959"/>
              </a:solidFill>
              <a:latin typeface="Verdana"/>
              <a:ea typeface="Verdana"/>
              <a:cs typeface="Verdana"/>
              <a:sym typeface="Verdana"/>
            </a:endParaRPr>
          </a:p>
        </p:txBody>
      </p:sp>
      <p:sp>
        <p:nvSpPr>
          <p:cNvPr id="233" name="Google Shape;233;p20"/>
          <p:cNvSpPr txBox="1"/>
          <p:nvPr/>
        </p:nvSpPr>
        <p:spPr>
          <a:xfrm>
            <a:off x="637833" y="2518219"/>
            <a:ext cx="1439559" cy="9002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660000"/>
                </a:solidFill>
                <a:latin typeface="Verdana"/>
                <a:ea typeface="Verdana"/>
                <a:cs typeface="Verdana"/>
                <a:sym typeface="Verdana"/>
              </a:rPr>
              <a:t>38,826</a:t>
            </a:r>
            <a:endParaRPr sz="500" b="1" i="0" u="none" strike="noStrike" cap="none">
              <a:solidFill>
                <a:srgbClr val="660000"/>
              </a:solidFill>
              <a:latin typeface="Verdana"/>
              <a:ea typeface="Verdana"/>
              <a:cs typeface="Verdana"/>
              <a:sym typeface="Verdana"/>
            </a:endParaRPr>
          </a:p>
          <a:p>
            <a:pPr marL="0" marR="0" lvl="0" indent="0" algn="ctr" rtl="0">
              <a:lnSpc>
                <a:spcPct val="100000"/>
              </a:lnSpc>
              <a:spcBef>
                <a:spcPts val="1500"/>
              </a:spcBef>
              <a:spcAft>
                <a:spcPts val="0"/>
              </a:spcAft>
              <a:buClr>
                <a:srgbClr val="000000"/>
              </a:buClr>
              <a:buSzPts val="1600"/>
              <a:buFont typeface="Arial"/>
              <a:buNone/>
            </a:pPr>
            <a:r>
              <a:rPr lang="en-US" sz="1600" b="0" i="0" u="none" strike="noStrike" cap="none">
                <a:solidFill>
                  <a:srgbClr val="660000"/>
                </a:solidFill>
                <a:latin typeface="Verdana"/>
                <a:ea typeface="Verdana"/>
                <a:cs typeface="Verdana"/>
                <a:sym typeface="Verdana"/>
              </a:rPr>
              <a:t>Applications</a:t>
            </a:r>
            <a:endParaRPr sz="2400" b="0" i="0" u="none" strike="noStrike" cap="none">
              <a:solidFill>
                <a:srgbClr val="660000"/>
              </a:solidFill>
              <a:latin typeface="Verdana"/>
              <a:ea typeface="Verdana"/>
              <a:cs typeface="Verdana"/>
              <a:sym typeface="Verdana"/>
            </a:endParaRPr>
          </a:p>
        </p:txBody>
      </p:sp>
      <p:cxnSp>
        <p:nvCxnSpPr>
          <p:cNvPr id="234" name="Google Shape;234;p20"/>
          <p:cNvCxnSpPr/>
          <p:nvPr/>
        </p:nvCxnSpPr>
        <p:spPr>
          <a:xfrm>
            <a:off x="776815" y="3022910"/>
            <a:ext cx="1174885" cy="0"/>
          </a:xfrm>
          <a:prstGeom prst="straightConnector1">
            <a:avLst/>
          </a:prstGeom>
          <a:noFill/>
          <a:ln w="12700" cap="flat" cmpd="sng">
            <a:solidFill>
              <a:srgbClr val="6B000D"/>
            </a:solidFill>
            <a:prstDash val="solid"/>
            <a:miter lim="800000"/>
            <a:headEnd type="none" w="sm" len="sm"/>
            <a:tailEnd type="none" w="sm" len="sm"/>
          </a:ln>
        </p:spPr>
      </p:cxnSp>
      <p:sp>
        <p:nvSpPr>
          <p:cNvPr id="235" name="Google Shape;235;p20"/>
          <p:cNvSpPr txBox="1"/>
          <p:nvPr/>
        </p:nvSpPr>
        <p:spPr>
          <a:xfrm>
            <a:off x="653190" y="4273006"/>
            <a:ext cx="1439559" cy="9002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980000"/>
                </a:solidFill>
                <a:latin typeface="Verdana"/>
                <a:ea typeface="Verdana"/>
                <a:cs typeface="Verdana"/>
                <a:sym typeface="Verdana"/>
              </a:rPr>
              <a:t>48%</a:t>
            </a:r>
            <a:endParaRPr sz="500" b="1" i="0" u="none" strike="noStrike" cap="none">
              <a:solidFill>
                <a:srgbClr val="980000"/>
              </a:solidFill>
              <a:latin typeface="Verdana"/>
              <a:ea typeface="Verdana"/>
              <a:cs typeface="Verdana"/>
              <a:sym typeface="Verdana"/>
            </a:endParaRPr>
          </a:p>
          <a:p>
            <a:pPr marL="0" marR="0" lvl="0" indent="0" algn="ctr" rtl="0">
              <a:lnSpc>
                <a:spcPct val="100000"/>
              </a:lnSpc>
              <a:spcBef>
                <a:spcPts val="1500"/>
              </a:spcBef>
              <a:spcAft>
                <a:spcPts val="0"/>
              </a:spcAft>
              <a:buClr>
                <a:srgbClr val="000000"/>
              </a:buClr>
              <a:buSzPts val="1600"/>
              <a:buFont typeface="Arial"/>
              <a:buNone/>
            </a:pPr>
            <a:r>
              <a:rPr lang="en-US" sz="1600" b="0" i="0" u="none" strike="noStrike" cap="none">
                <a:solidFill>
                  <a:srgbClr val="980000"/>
                </a:solidFill>
                <a:latin typeface="Verdana"/>
                <a:ea typeface="Verdana"/>
                <a:cs typeface="Verdana"/>
                <a:sym typeface="Verdana"/>
              </a:rPr>
              <a:t>Admit Rate</a:t>
            </a:r>
            <a:endParaRPr sz="2400" b="0" i="0" u="none" strike="noStrike" cap="none">
              <a:solidFill>
                <a:srgbClr val="980000"/>
              </a:solidFill>
              <a:latin typeface="Verdana"/>
              <a:ea typeface="Verdana"/>
              <a:cs typeface="Verdana"/>
              <a:sym typeface="Verdana"/>
            </a:endParaRPr>
          </a:p>
        </p:txBody>
      </p:sp>
      <p:cxnSp>
        <p:nvCxnSpPr>
          <p:cNvPr id="236" name="Google Shape;236;p20"/>
          <p:cNvCxnSpPr/>
          <p:nvPr/>
        </p:nvCxnSpPr>
        <p:spPr>
          <a:xfrm>
            <a:off x="967325" y="4777697"/>
            <a:ext cx="807205" cy="0"/>
          </a:xfrm>
          <a:prstGeom prst="straightConnector1">
            <a:avLst/>
          </a:prstGeom>
          <a:noFill/>
          <a:ln w="12700" cap="flat" cmpd="sng">
            <a:solidFill>
              <a:srgbClr val="980000"/>
            </a:solidFill>
            <a:prstDash val="solid"/>
            <a:miter lim="800000"/>
            <a:headEnd type="none" w="sm" len="sm"/>
            <a:tailEnd type="none" w="sm" len="sm"/>
          </a:ln>
        </p:spPr>
      </p:cxnSp>
      <p:sp>
        <p:nvSpPr>
          <p:cNvPr id="237" name="Google Shape;237;p20"/>
          <p:cNvSpPr txBox="1"/>
          <p:nvPr/>
        </p:nvSpPr>
        <p:spPr>
          <a:xfrm>
            <a:off x="642906" y="3380686"/>
            <a:ext cx="1439559" cy="9002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D52027"/>
                </a:solidFill>
                <a:latin typeface="Verdana"/>
                <a:ea typeface="Verdana"/>
                <a:cs typeface="Verdana"/>
                <a:sym typeface="Verdana"/>
              </a:rPr>
              <a:t>3,417</a:t>
            </a:r>
            <a:endParaRPr sz="500" b="1" i="0" u="none" strike="noStrike" cap="none">
              <a:solidFill>
                <a:srgbClr val="D52027"/>
              </a:solidFill>
              <a:latin typeface="Verdana"/>
              <a:ea typeface="Verdana"/>
              <a:cs typeface="Verdana"/>
              <a:sym typeface="Verdana"/>
            </a:endParaRPr>
          </a:p>
          <a:p>
            <a:pPr marL="0" marR="0" lvl="0" indent="0" algn="ctr" rtl="0">
              <a:lnSpc>
                <a:spcPct val="100000"/>
              </a:lnSpc>
              <a:spcBef>
                <a:spcPts val="1500"/>
              </a:spcBef>
              <a:spcAft>
                <a:spcPts val="0"/>
              </a:spcAft>
              <a:buClr>
                <a:srgbClr val="000000"/>
              </a:buClr>
              <a:buSzPts val="1600"/>
              <a:buFont typeface="Arial"/>
              <a:buNone/>
            </a:pPr>
            <a:r>
              <a:rPr lang="en-US" sz="1600" b="0" i="0" u="none" strike="noStrike" cap="none">
                <a:solidFill>
                  <a:srgbClr val="D52027"/>
                </a:solidFill>
                <a:latin typeface="Verdana"/>
                <a:ea typeface="Verdana"/>
                <a:cs typeface="Verdana"/>
                <a:sym typeface="Verdana"/>
              </a:rPr>
              <a:t>Enrolled</a:t>
            </a:r>
            <a:endParaRPr sz="2400" b="0" i="0" u="none" strike="noStrike" cap="none">
              <a:solidFill>
                <a:srgbClr val="D52027"/>
              </a:solidFill>
              <a:latin typeface="Verdana"/>
              <a:ea typeface="Verdana"/>
              <a:cs typeface="Verdana"/>
              <a:sym typeface="Verdana"/>
            </a:endParaRPr>
          </a:p>
        </p:txBody>
      </p:sp>
      <p:cxnSp>
        <p:nvCxnSpPr>
          <p:cNvPr id="238" name="Google Shape;238;p20"/>
          <p:cNvCxnSpPr/>
          <p:nvPr/>
        </p:nvCxnSpPr>
        <p:spPr>
          <a:xfrm>
            <a:off x="957041" y="3885377"/>
            <a:ext cx="807205" cy="0"/>
          </a:xfrm>
          <a:prstGeom prst="straightConnector1">
            <a:avLst/>
          </a:prstGeom>
          <a:noFill/>
          <a:ln w="12700" cap="flat" cmpd="sng">
            <a:solidFill>
              <a:srgbClr val="D52027"/>
            </a:solidFill>
            <a:prstDash val="solid"/>
            <a:miter lim="800000"/>
            <a:headEnd type="none" w="sm" len="sm"/>
            <a:tailEnd type="none" w="sm" len="sm"/>
          </a:ln>
        </p:spPr>
      </p:cxnSp>
      <p:sp>
        <p:nvSpPr>
          <p:cNvPr id="239" name="Google Shape;239;p20"/>
          <p:cNvSpPr txBox="1"/>
          <p:nvPr/>
        </p:nvSpPr>
        <p:spPr>
          <a:xfrm>
            <a:off x="340697" y="1791574"/>
            <a:ext cx="116186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980000"/>
                </a:solidFill>
                <a:latin typeface="Verdana"/>
                <a:ea typeface="Verdana"/>
                <a:cs typeface="Verdana"/>
                <a:sym typeface="Verdana"/>
              </a:rPr>
              <a:t>3.7-4.0</a:t>
            </a:r>
            <a:endParaRPr sz="1800" b="0" i="0" u="none" strike="noStrike" cap="none">
              <a:solidFill>
                <a:schemeClr val="dk1"/>
              </a:solidFill>
              <a:latin typeface="Verdana"/>
              <a:ea typeface="Verdana"/>
              <a:cs typeface="Verdana"/>
              <a:sym typeface="Verdana"/>
            </a:endParaRPr>
          </a:p>
        </p:txBody>
      </p:sp>
      <p:sp>
        <p:nvSpPr>
          <p:cNvPr id="240" name="Google Shape;240;p20"/>
          <p:cNvSpPr txBox="1"/>
          <p:nvPr/>
        </p:nvSpPr>
        <p:spPr>
          <a:xfrm>
            <a:off x="198124" y="1260705"/>
            <a:ext cx="130474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Verdana"/>
                <a:ea typeface="Verdana"/>
                <a:cs typeface="Verdana"/>
                <a:sym typeface="Verdana"/>
              </a:rPr>
              <a:t>High School GPA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Verdana"/>
                <a:ea typeface="Verdana"/>
                <a:cs typeface="Verdana"/>
                <a:sym typeface="Verdana"/>
              </a:rPr>
              <a:t>(100-point scale)</a:t>
            </a:r>
            <a:endParaRPr sz="1400" b="0" i="0" u="none" strike="noStrike" cap="none">
              <a:solidFill>
                <a:srgbClr val="000000"/>
              </a:solidFill>
              <a:latin typeface="Arial"/>
              <a:ea typeface="Arial"/>
              <a:cs typeface="Arial"/>
              <a:sym typeface="Arial"/>
            </a:endParaRPr>
          </a:p>
        </p:txBody>
      </p:sp>
      <p:sp>
        <p:nvSpPr>
          <p:cNvPr id="241" name="Google Shape;241;p20"/>
          <p:cNvSpPr txBox="1"/>
          <p:nvPr/>
        </p:nvSpPr>
        <p:spPr>
          <a:xfrm>
            <a:off x="345461" y="969763"/>
            <a:ext cx="96255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980000"/>
                </a:solidFill>
                <a:latin typeface="Verdana"/>
                <a:ea typeface="Verdana"/>
                <a:cs typeface="Verdana"/>
                <a:sym typeface="Verdana"/>
              </a:rPr>
              <a:t>92-97</a:t>
            </a:r>
            <a:endParaRPr sz="1800" b="0" i="0" u="none" strike="noStrike" cap="none">
              <a:solidFill>
                <a:schemeClr val="dk1"/>
              </a:solidFill>
              <a:latin typeface="Verdana"/>
              <a:ea typeface="Verdana"/>
              <a:cs typeface="Verdana"/>
              <a:sym typeface="Verdana"/>
            </a:endParaRPr>
          </a:p>
        </p:txBody>
      </p:sp>
      <p:sp>
        <p:nvSpPr>
          <p:cNvPr id="242" name="Google Shape;242;p20"/>
          <p:cNvSpPr txBox="1"/>
          <p:nvPr/>
        </p:nvSpPr>
        <p:spPr>
          <a:xfrm>
            <a:off x="3013761" y="1366216"/>
            <a:ext cx="108178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Verdana"/>
                <a:ea typeface="Verdana"/>
                <a:cs typeface="Verdana"/>
                <a:sym typeface="Verdana"/>
              </a:rPr>
              <a:t>SAT Scores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Verdana"/>
                <a:ea typeface="Verdana"/>
                <a:cs typeface="Verdana"/>
                <a:sym typeface="Verdana"/>
              </a:rPr>
              <a:t>(Out of 1600)</a:t>
            </a:r>
            <a:endParaRPr sz="1400" b="0" i="0" u="none" strike="noStrike" cap="none">
              <a:solidFill>
                <a:srgbClr val="000000"/>
              </a:solidFill>
              <a:latin typeface="Arial"/>
              <a:ea typeface="Arial"/>
              <a:cs typeface="Arial"/>
              <a:sym typeface="Arial"/>
            </a:endParaRPr>
          </a:p>
        </p:txBody>
      </p:sp>
      <p:sp>
        <p:nvSpPr>
          <p:cNvPr id="243" name="Google Shape;243;p20"/>
          <p:cNvSpPr txBox="1"/>
          <p:nvPr/>
        </p:nvSpPr>
        <p:spPr>
          <a:xfrm>
            <a:off x="2779731" y="1082608"/>
            <a:ext cx="160832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980000"/>
                </a:solidFill>
                <a:latin typeface="Verdana"/>
                <a:ea typeface="Verdana"/>
                <a:cs typeface="Verdana"/>
                <a:sym typeface="Verdana"/>
              </a:rPr>
              <a:t>1320-1460</a:t>
            </a:r>
            <a:endParaRPr sz="1800" b="0" i="0" u="none" strike="noStrike" cap="none">
              <a:solidFill>
                <a:schemeClr val="dk1"/>
              </a:solidFill>
              <a:latin typeface="Verdana"/>
              <a:ea typeface="Verdana"/>
              <a:cs typeface="Verdana"/>
              <a:sym typeface="Verdana"/>
            </a:endParaRPr>
          </a:p>
        </p:txBody>
      </p:sp>
      <p:sp>
        <p:nvSpPr>
          <p:cNvPr id="244" name="Google Shape;244;p20"/>
          <p:cNvSpPr txBox="1"/>
          <p:nvPr/>
        </p:nvSpPr>
        <p:spPr>
          <a:xfrm>
            <a:off x="3092461" y="1780701"/>
            <a:ext cx="10656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980000"/>
                </a:solidFill>
                <a:latin typeface="Verdana"/>
                <a:ea typeface="Verdana"/>
                <a:cs typeface="Verdana"/>
                <a:sym typeface="Verdana"/>
              </a:rPr>
              <a:t>29-33</a:t>
            </a:r>
            <a:endParaRPr sz="1800" b="0" i="0" u="none" strike="noStrike" cap="none">
              <a:solidFill>
                <a:schemeClr val="dk1"/>
              </a:solidFill>
              <a:latin typeface="Verdana"/>
              <a:ea typeface="Verdana"/>
              <a:cs typeface="Verdana"/>
              <a:sym typeface="Verdana"/>
            </a:endParaRPr>
          </a:p>
        </p:txBody>
      </p:sp>
      <p:sp>
        <p:nvSpPr>
          <p:cNvPr id="245" name="Google Shape;245;p20"/>
          <p:cNvSpPr txBox="1"/>
          <p:nvPr/>
        </p:nvSpPr>
        <p:spPr>
          <a:xfrm>
            <a:off x="3137637" y="2057345"/>
            <a:ext cx="107316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Verdana"/>
                <a:ea typeface="Verdana"/>
                <a:cs typeface="Verdana"/>
                <a:sym typeface="Verdana"/>
              </a:rPr>
              <a:t>ACT Scores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Verdana"/>
                <a:ea typeface="Verdana"/>
                <a:cs typeface="Verdana"/>
                <a:sym typeface="Verdana"/>
              </a:rPr>
              <a:t>(Out of 36)</a:t>
            </a:r>
            <a:endParaRPr sz="1400" b="0" i="0" u="none" strike="noStrike" cap="none">
              <a:solidFill>
                <a:srgbClr val="000000"/>
              </a:solidFill>
              <a:latin typeface="Arial"/>
              <a:ea typeface="Arial"/>
              <a:cs typeface="Arial"/>
              <a:sym typeface="Arial"/>
            </a:endParaRPr>
          </a:p>
        </p:txBody>
      </p:sp>
      <p:pic>
        <p:nvPicPr>
          <p:cNvPr id="246" name="Google Shape;246;p20"/>
          <p:cNvPicPr preferRelativeResize="0"/>
          <p:nvPr/>
        </p:nvPicPr>
        <p:blipFill rotWithShape="1">
          <a:blip r:embed="rId7">
            <a:alphaModFix/>
          </a:blip>
          <a:srcRect l="24142" t="13110" r="24234" b="16369"/>
          <a:stretch/>
        </p:blipFill>
        <p:spPr>
          <a:xfrm>
            <a:off x="1756712" y="1030278"/>
            <a:ext cx="968369" cy="1322858"/>
          </a:xfrm>
          <a:prstGeom prst="rect">
            <a:avLst/>
          </a:prstGeom>
          <a:noFill/>
          <a:ln>
            <a:noFill/>
          </a:ln>
        </p:spPr>
      </p:pic>
      <p:sp>
        <p:nvSpPr>
          <p:cNvPr id="247" name="Google Shape;247;p20"/>
          <p:cNvSpPr txBox="1"/>
          <p:nvPr/>
        </p:nvSpPr>
        <p:spPr>
          <a:xfrm>
            <a:off x="13613" y="616036"/>
            <a:ext cx="3127832"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595959"/>
                </a:solidFill>
                <a:latin typeface="Verdana"/>
                <a:ea typeface="Verdana"/>
                <a:cs typeface="Verdana"/>
                <a:sym typeface="Verdana"/>
              </a:rPr>
              <a:t>FALL 2021 CLASS PROFILE</a:t>
            </a:r>
            <a:endParaRPr sz="1500" b="0" i="0" u="none" strike="noStrike" cap="none">
              <a:solidFill>
                <a:srgbClr val="595959"/>
              </a:solidFill>
              <a:latin typeface="Verdana"/>
              <a:ea typeface="Verdana"/>
              <a:cs typeface="Verdana"/>
              <a:sym typeface="Verdana"/>
            </a:endParaRPr>
          </a:p>
        </p:txBody>
      </p:sp>
      <p:sp>
        <p:nvSpPr>
          <p:cNvPr id="248" name="Google Shape;248;p20"/>
          <p:cNvSpPr txBox="1"/>
          <p:nvPr/>
        </p:nvSpPr>
        <p:spPr>
          <a:xfrm>
            <a:off x="3011225" y="717181"/>
            <a:ext cx="154475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1" u="none" strike="noStrike" cap="none">
                <a:solidFill>
                  <a:schemeClr val="dk1"/>
                </a:solidFill>
                <a:latin typeface="Verdana"/>
                <a:ea typeface="Verdana"/>
                <a:cs typeface="Verdana"/>
                <a:sym typeface="Verdana"/>
              </a:rPr>
              <a:t>Values based on middle 50% of students who submitted test scores for evaluation</a:t>
            </a:r>
            <a:endParaRPr sz="1400" b="0" i="0" u="none" strike="noStrike" cap="none">
              <a:solidFill>
                <a:srgbClr val="000000"/>
              </a:solidFill>
              <a:latin typeface="Arial"/>
              <a:ea typeface="Arial"/>
              <a:cs typeface="Arial"/>
              <a:sym typeface="Arial"/>
            </a:endParaRPr>
          </a:p>
        </p:txBody>
      </p:sp>
      <p:pic>
        <p:nvPicPr>
          <p:cNvPr id="249" name="Google Shape;249;p20"/>
          <p:cNvPicPr preferRelativeResize="0"/>
          <p:nvPr/>
        </p:nvPicPr>
        <p:blipFill rotWithShape="1">
          <a:blip r:embed="rId8">
            <a:alphaModFix/>
          </a:blip>
          <a:srcRect/>
          <a:stretch/>
        </p:blipFill>
        <p:spPr>
          <a:xfrm>
            <a:off x="2560989" y="2572719"/>
            <a:ext cx="1994987" cy="25637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21"/>
          <p:cNvPicPr preferRelativeResize="0"/>
          <p:nvPr/>
        </p:nvPicPr>
        <p:blipFill rotWithShape="1">
          <a:blip r:embed="rId3">
            <a:alphaModFix/>
          </a:blip>
          <a:srcRect l="20741"/>
          <a:stretch/>
        </p:blipFill>
        <p:spPr>
          <a:xfrm>
            <a:off x="-8313" y="-1"/>
            <a:ext cx="6125145" cy="5143501"/>
          </a:xfrm>
          <a:prstGeom prst="rect">
            <a:avLst/>
          </a:prstGeom>
          <a:noFill/>
          <a:ln>
            <a:noFill/>
          </a:ln>
        </p:spPr>
      </p:pic>
      <p:sp>
        <p:nvSpPr>
          <p:cNvPr id="256" name="Google Shape;256;p21"/>
          <p:cNvSpPr/>
          <p:nvPr/>
        </p:nvSpPr>
        <p:spPr>
          <a:xfrm>
            <a:off x="4956699" y="-1"/>
            <a:ext cx="4207500" cy="5143500"/>
          </a:xfrm>
          <a:prstGeom prst="rect">
            <a:avLst/>
          </a:prstGeom>
          <a:gradFill>
            <a:gsLst>
              <a:gs pos="0">
                <a:srgbClr val="5D0000"/>
              </a:gs>
              <a:gs pos="50000">
                <a:srgbClr val="880000"/>
              </a:gs>
              <a:gs pos="100000">
                <a:srgbClr val="A3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Verdana"/>
              <a:ea typeface="Verdana"/>
              <a:cs typeface="Verdana"/>
              <a:sym typeface="Verdana"/>
            </a:endParaRPr>
          </a:p>
        </p:txBody>
      </p:sp>
      <p:graphicFrame>
        <p:nvGraphicFramePr>
          <p:cNvPr id="257" name="Google Shape;257;p21"/>
          <p:cNvGraphicFramePr/>
          <p:nvPr/>
        </p:nvGraphicFramePr>
        <p:xfrm>
          <a:off x="5328667" y="1137733"/>
          <a:ext cx="3474700" cy="1891670"/>
        </p:xfrm>
        <a:graphic>
          <a:graphicData uri="http://schemas.openxmlformats.org/drawingml/2006/table">
            <a:tbl>
              <a:tblPr>
                <a:noFill/>
                <a:tableStyleId>{A747D6CD-F84A-487A-BDB3-9D870BCCBE4A}</a:tableStyleId>
              </a:tblPr>
              <a:tblGrid>
                <a:gridCol w="1620800">
                  <a:extLst>
                    <a:ext uri="{9D8B030D-6E8A-4147-A177-3AD203B41FA5}">
                      <a16:colId xmlns:a16="http://schemas.microsoft.com/office/drawing/2014/main" val="20000"/>
                    </a:ext>
                  </a:extLst>
                </a:gridCol>
                <a:gridCol w="1853900">
                  <a:extLst>
                    <a:ext uri="{9D8B030D-6E8A-4147-A177-3AD203B41FA5}">
                      <a16:colId xmlns:a16="http://schemas.microsoft.com/office/drawing/2014/main" val="20001"/>
                    </a:ext>
                  </a:extLst>
                </a:gridCol>
              </a:tblGrid>
              <a:tr h="190500">
                <a:tc>
                  <a:txBody>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90500">
                <a:tc>
                  <a:txBody>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90500">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lt1"/>
                          </a:solidFill>
                          <a:latin typeface="Verdana"/>
                          <a:ea typeface="Verdana"/>
                          <a:cs typeface="Verdana"/>
                          <a:sym typeface="Verdana"/>
                        </a:rPr>
                        <a:t>November 1</a:t>
                      </a:r>
                      <a:endParaRPr sz="16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lt1"/>
                          </a:solidFill>
                          <a:latin typeface="Verdana"/>
                          <a:ea typeface="Verdana"/>
                          <a:cs typeface="Verdana"/>
                          <a:sym typeface="Verdana"/>
                        </a:rPr>
                        <a:t>March 1</a:t>
                      </a:r>
                      <a:endParaRPr sz="16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179075">
                <a:tc>
                  <a:txBody>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Verdana"/>
                        <a:ea typeface="Verdana"/>
                        <a:cs typeface="Verdana"/>
                        <a:sym typeface="Verdana"/>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Verdana"/>
                        <a:ea typeface="Verdana"/>
                        <a:cs typeface="Verdana"/>
                        <a:sym typeface="Verdana"/>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52500">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Verdana"/>
                          <a:ea typeface="Verdana"/>
                          <a:cs typeface="Verdana"/>
                          <a:sym typeface="Verdana"/>
                        </a:rPr>
                        <a:t>Spring Transfer Applicants</a:t>
                      </a:r>
                      <a:endParaRPr sz="1400" u="none" strike="noStrike" cap="none"/>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chemeClr val="lt1"/>
                          </a:solidFill>
                          <a:latin typeface="Verdana"/>
                          <a:ea typeface="Verdana"/>
                          <a:cs typeface="Verdana"/>
                          <a:sym typeface="Verdana"/>
                        </a:rPr>
                        <a:t>Fall Transfers</a:t>
                      </a:r>
                      <a:endParaRPr sz="1400" u="none" strike="noStrike" cap="none"/>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Verdana"/>
                          <a:ea typeface="Verdana"/>
                          <a:cs typeface="Verdana"/>
                          <a:sym typeface="Verdana"/>
                        </a:rPr>
                        <a:t>Applicants</a:t>
                      </a:r>
                      <a:endParaRPr sz="1400" u="none" strike="noStrike" cap="none"/>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58" name="Google Shape;258;p21"/>
          <p:cNvSpPr txBox="1"/>
          <p:nvPr/>
        </p:nvSpPr>
        <p:spPr>
          <a:xfrm>
            <a:off x="5328667" y="615694"/>
            <a:ext cx="3596100" cy="64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Verdana"/>
                <a:ea typeface="Verdana"/>
                <a:cs typeface="Verdana"/>
                <a:sym typeface="Verdana"/>
              </a:rPr>
              <a:t>Deadlines and Procedures </a:t>
            </a:r>
            <a:br>
              <a:rPr lang="en-US" sz="1800" b="1" i="0" u="none" strike="noStrike" cap="none">
                <a:solidFill>
                  <a:schemeClr val="lt1"/>
                </a:solidFill>
                <a:latin typeface="Verdana"/>
                <a:ea typeface="Verdana"/>
                <a:cs typeface="Verdana"/>
                <a:sym typeface="Verdana"/>
              </a:rPr>
            </a:br>
            <a:r>
              <a:rPr lang="en-US" sz="1800" b="1" i="0" u="none" strike="noStrike" cap="none">
                <a:solidFill>
                  <a:schemeClr val="lt1"/>
                </a:solidFill>
                <a:latin typeface="Verdana"/>
                <a:ea typeface="Verdana"/>
                <a:cs typeface="Verdana"/>
                <a:sym typeface="Verdana"/>
              </a:rPr>
              <a:t>for Transfer Applicants</a:t>
            </a:r>
            <a:endParaRPr sz="1400" b="0" i="0" u="none" strike="noStrike" cap="none">
              <a:solidFill>
                <a:srgbClr val="000000"/>
              </a:solidFill>
              <a:latin typeface="Arial"/>
              <a:ea typeface="Arial"/>
              <a:cs typeface="Arial"/>
              <a:sym typeface="Arial"/>
            </a:endParaRPr>
          </a:p>
        </p:txBody>
      </p:sp>
      <p:cxnSp>
        <p:nvCxnSpPr>
          <p:cNvPr id="259" name="Google Shape;259;p21"/>
          <p:cNvCxnSpPr/>
          <p:nvPr/>
        </p:nvCxnSpPr>
        <p:spPr>
          <a:xfrm>
            <a:off x="5184082" y="1404027"/>
            <a:ext cx="3753000" cy="0"/>
          </a:xfrm>
          <a:prstGeom prst="straightConnector1">
            <a:avLst/>
          </a:prstGeom>
          <a:noFill/>
          <a:ln w="9525" cap="flat" cmpd="sng">
            <a:solidFill>
              <a:schemeClr val="lt1"/>
            </a:solidFill>
            <a:prstDash val="solid"/>
            <a:miter lim="800000"/>
            <a:headEnd type="none" w="sm" len="sm"/>
            <a:tailEnd type="none" w="sm" len="sm"/>
          </a:ln>
        </p:spPr>
      </p:cxnSp>
      <p:graphicFrame>
        <p:nvGraphicFramePr>
          <p:cNvPr id="260" name="Google Shape;260;p21"/>
          <p:cNvGraphicFramePr/>
          <p:nvPr/>
        </p:nvGraphicFramePr>
        <p:xfrm>
          <a:off x="4930014" y="2943744"/>
          <a:ext cx="4234300" cy="1798320"/>
        </p:xfrm>
        <a:graphic>
          <a:graphicData uri="http://schemas.openxmlformats.org/drawingml/2006/table">
            <a:tbl>
              <a:tblPr>
                <a:noFill/>
                <a:tableStyleId>{A747D6CD-F84A-487A-BDB3-9D870BCCBE4A}</a:tableStyleId>
              </a:tblPr>
              <a:tblGrid>
                <a:gridCol w="1143100">
                  <a:extLst>
                    <a:ext uri="{9D8B030D-6E8A-4147-A177-3AD203B41FA5}">
                      <a16:colId xmlns:a16="http://schemas.microsoft.com/office/drawing/2014/main" val="20000"/>
                    </a:ext>
                  </a:extLst>
                </a:gridCol>
                <a:gridCol w="1030400">
                  <a:extLst>
                    <a:ext uri="{9D8B030D-6E8A-4147-A177-3AD203B41FA5}">
                      <a16:colId xmlns:a16="http://schemas.microsoft.com/office/drawing/2014/main" val="20001"/>
                    </a:ext>
                  </a:extLst>
                </a:gridCol>
                <a:gridCol w="1030400">
                  <a:extLst>
                    <a:ext uri="{9D8B030D-6E8A-4147-A177-3AD203B41FA5}">
                      <a16:colId xmlns:a16="http://schemas.microsoft.com/office/drawing/2014/main" val="20002"/>
                    </a:ext>
                  </a:extLst>
                </a:gridCol>
                <a:gridCol w="1030400">
                  <a:extLst>
                    <a:ext uri="{9D8B030D-6E8A-4147-A177-3AD203B41FA5}">
                      <a16:colId xmlns:a16="http://schemas.microsoft.com/office/drawing/2014/main" val="20003"/>
                    </a:ext>
                  </a:extLst>
                </a:gridCol>
              </a:tblGrid>
              <a:tr h="177800">
                <a:tc>
                  <a:txBody>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90500">
                <a:tc>
                  <a:txBody>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90500">
                <a:tc>
                  <a:txBody>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Verdana"/>
                        <a:ea typeface="Verdana"/>
                        <a:cs typeface="Verdana"/>
                        <a:sym typeface="Verdana"/>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9475">
                <a:tc>
                  <a:txBody>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Verdana"/>
                        <a:ea typeface="Verdana"/>
                        <a:cs typeface="Verdana"/>
                        <a:sym typeface="Verdana"/>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Verdana"/>
                        <a:ea typeface="Verdana"/>
                        <a:cs typeface="Verdana"/>
                        <a:sym typeface="Verdana"/>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Verdana"/>
                        <a:ea typeface="Verdana"/>
                        <a:cs typeface="Verdana"/>
                        <a:sym typeface="Verdana"/>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Verdana"/>
                        <a:ea typeface="Verdana"/>
                        <a:cs typeface="Verdana"/>
                        <a:sym typeface="Verdana"/>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52500">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solidFill>
                            <a:schemeClr val="lt1"/>
                          </a:solidFill>
                          <a:latin typeface="Verdana"/>
                          <a:ea typeface="Verdana"/>
                          <a:cs typeface="Verdana"/>
                          <a:sym typeface="Verdana"/>
                        </a:rPr>
                        <a:t>Apply </a:t>
                      </a:r>
                      <a:br>
                        <a:rPr lang="en-US" sz="1100" b="1" u="none" strike="noStrike" cap="none">
                          <a:solidFill>
                            <a:schemeClr val="lt1"/>
                          </a:solidFill>
                          <a:latin typeface="Verdana"/>
                          <a:ea typeface="Verdana"/>
                          <a:cs typeface="Verdana"/>
                          <a:sym typeface="Verdana"/>
                        </a:rPr>
                      </a:br>
                      <a:r>
                        <a:rPr lang="en-US" sz="1100" b="1" u="none" strike="noStrike" cap="none">
                          <a:solidFill>
                            <a:schemeClr val="lt1"/>
                          </a:solidFill>
                          <a:latin typeface="Verdana"/>
                          <a:ea typeface="Verdana"/>
                          <a:cs typeface="Verdana"/>
                          <a:sym typeface="Verdana"/>
                        </a:rPr>
                        <a:t>Online</a:t>
                      </a:r>
                      <a:endParaRPr sz="1100" b="1" i="0" u="none" strike="noStrike" cap="none">
                        <a:solidFill>
                          <a:schemeClr val="lt1"/>
                        </a:solidFill>
                        <a:latin typeface="Verdana"/>
                        <a:ea typeface="Verdana"/>
                        <a:cs typeface="Verdana"/>
                        <a:sym typeface="Verdana"/>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solidFill>
                            <a:schemeClr val="lt1"/>
                          </a:solidFill>
                          <a:latin typeface="Verdana"/>
                          <a:ea typeface="Verdana"/>
                          <a:cs typeface="Verdana"/>
                          <a:sym typeface="Verdana"/>
                        </a:rPr>
                        <a:t>Official College Transcripts</a:t>
                      </a:r>
                      <a:endParaRPr sz="1100" b="1" i="0" u="none" strike="noStrike" cap="none">
                        <a:solidFill>
                          <a:schemeClr val="lt1"/>
                        </a:solidFill>
                        <a:latin typeface="Verdana"/>
                        <a:ea typeface="Verdana"/>
                        <a:cs typeface="Verdana"/>
                        <a:sym typeface="Verdana"/>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Verdana"/>
                          <a:ea typeface="Verdana"/>
                          <a:cs typeface="Verdana"/>
                          <a:sym typeface="Verdana"/>
                        </a:rPr>
                        <a:t>24 Credits Completed after HS</a:t>
                      </a:r>
                      <a:endParaRPr sz="1100" b="1" i="0" u="none" strike="noStrike" cap="none">
                        <a:solidFill>
                          <a:schemeClr val="lt1"/>
                        </a:solidFill>
                        <a:latin typeface="Verdana"/>
                        <a:ea typeface="Verdana"/>
                        <a:cs typeface="Verdana"/>
                        <a:sym typeface="Verdana"/>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Verdana"/>
                          <a:ea typeface="Verdana"/>
                          <a:cs typeface="Verdana"/>
                          <a:sym typeface="Verdana"/>
                        </a:rPr>
                        <a:t>Minimum</a:t>
                      </a:r>
                      <a:br>
                        <a:rPr lang="en-US" sz="1100" b="1" i="0" u="none" strike="noStrike" cap="none">
                          <a:solidFill>
                            <a:schemeClr val="lt1"/>
                          </a:solidFill>
                          <a:latin typeface="Verdana"/>
                          <a:ea typeface="Verdana"/>
                          <a:cs typeface="Verdana"/>
                          <a:sym typeface="Verdana"/>
                        </a:rPr>
                      </a:br>
                      <a:r>
                        <a:rPr lang="en-US" sz="1100" b="1" i="0" u="none" strike="noStrike" cap="none">
                          <a:solidFill>
                            <a:schemeClr val="lt1"/>
                          </a:solidFill>
                          <a:latin typeface="Verdana"/>
                          <a:ea typeface="Verdana"/>
                          <a:cs typeface="Verdana"/>
                          <a:sym typeface="Verdana"/>
                        </a:rPr>
                        <a:t>2.8 GPA</a:t>
                      </a:r>
                      <a:endParaRPr sz="1100" b="1" i="0" u="none" strike="noStrike" cap="none">
                        <a:solidFill>
                          <a:schemeClr val="lt1"/>
                        </a:solidFill>
                        <a:latin typeface="Verdana"/>
                        <a:ea typeface="Verdana"/>
                        <a:cs typeface="Verdana"/>
                        <a:sym typeface="Verdana"/>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cxnSp>
        <p:nvCxnSpPr>
          <p:cNvPr id="261" name="Google Shape;261;p21"/>
          <p:cNvCxnSpPr/>
          <p:nvPr/>
        </p:nvCxnSpPr>
        <p:spPr>
          <a:xfrm>
            <a:off x="5231056" y="3609045"/>
            <a:ext cx="3753000" cy="0"/>
          </a:xfrm>
          <a:prstGeom prst="straightConnector1">
            <a:avLst/>
          </a:prstGeom>
          <a:noFill/>
          <a:ln w="9525" cap="flat" cmpd="sng">
            <a:solidFill>
              <a:schemeClr val="lt1"/>
            </a:solidFill>
            <a:prstDash val="solid"/>
            <a:miter lim="800000"/>
            <a:headEnd type="none" w="sm" len="sm"/>
            <a:tailEnd type="none" w="sm" len="sm"/>
          </a:ln>
        </p:spPr>
      </p:cxnSp>
      <p:sp>
        <p:nvSpPr>
          <p:cNvPr id="262" name="Google Shape;262;p21"/>
          <p:cNvSpPr txBox="1"/>
          <p:nvPr/>
        </p:nvSpPr>
        <p:spPr>
          <a:xfrm>
            <a:off x="5309497" y="3099503"/>
            <a:ext cx="3753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Verdana"/>
                <a:ea typeface="Verdana"/>
                <a:cs typeface="Verdana"/>
                <a:sym typeface="Verdana"/>
              </a:rPr>
              <a:t>The Application Process</a:t>
            </a:r>
            <a:endParaRPr sz="1400" b="0" i="0" u="none" strike="noStrike" cap="none">
              <a:solidFill>
                <a:srgbClr val="000000"/>
              </a:solidFill>
              <a:latin typeface="Arial"/>
              <a:ea typeface="Arial"/>
              <a:cs typeface="Arial"/>
              <a:sym typeface="Arial"/>
            </a:endParaRPr>
          </a:p>
        </p:txBody>
      </p:sp>
      <p:pic>
        <p:nvPicPr>
          <p:cNvPr id="263" name="Google Shape;263;p21"/>
          <p:cNvPicPr preferRelativeResize="0"/>
          <p:nvPr/>
        </p:nvPicPr>
        <p:blipFill rotWithShape="1">
          <a:blip r:embed="rId4">
            <a:alphaModFix/>
          </a:blip>
          <a:srcRect/>
          <a:stretch/>
        </p:blipFill>
        <p:spPr>
          <a:xfrm>
            <a:off x="1931" y="0"/>
            <a:ext cx="9140139"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cxnSp>
        <p:nvCxnSpPr>
          <p:cNvPr id="269" name="Google Shape;269;p22"/>
          <p:cNvCxnSpPr/>
          <p:nvPr/>
        </p:nvCxnSpPr>
        <p:spPr>
          <a:xfrm>
            <a:off x="5584584" y="4335954"/>
            <a:ext cx="798900" cy="0"/>
          </a:xfrm>
          <a:prstGeom prst="straightConnector1">
            <a:avLst/>
          </a:prstGeom>
          <a:noFill/>
          <a:ln w="12700" cap="flat" cmpd="sng">
            <a:solidFill>
              <a:schemeClr val="lt1"/>
            </a:solidFill>
            <a:prstDash val="solid"/>
            <a:miter lim="800000"/>
            <a:headEnd type="none" w="sm" len="sm"/>
            <a:tailEnd type="none" w="sm" len="sm"/>
          </a:ln>
        </p:spPr>
      </p:cxnSp>
      <p:pic>
        <p:nvPicPr>
          <p:cNvPr id="270" name="Google Shape;270;p22"/>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275"/>
        <p:cNvGrpSpPr/>
        <p:nvPr/>
      </p:nvGrpSpPr>
      <p:grpSpPr>
        <a:xfrm>
          <a:off x="0" y="0"/>
          <a:ext cx="0" cy="0"/>
          <a:chOff x="0" y="0"/>
          <a:chExt cx="0" cy="0"/>
        </a:xfrm>
      </p:grpSpPr>
      <p:pic>
        <p:nvPicPr>
          <p:cNvPr id="276" name="Google Shape;276;g142be5f56d2_0_10"/>
          <p:cNvPicPr preferRelativeResize="0"/>
          <p:nvPr/>
        </p:nvPicPr>
        <p:blipFill>
          <a:blip r:embed="rId3">
            <a:alphaModFix/>
          </a:blip>
          <a:stretch>
            <a:fillRect/>
          </a:stretch>
        </p:blipFill>
        <p:spPr>
          <a:xfrm>
            <a:off x="0" y="0"/>
            <a:ext cx="9143998" cy="5143500"/>
          </a:xfrm>
          <a:prstGeom prst="rect">
            <a:avLst/>
          </a:prstGeom>
          <a:noFill/>
          <a:ln>
            <a:noFill/>
          </a:ln>
        </p:spPr>
      </p:pic>
      <p:pic>
        <p:nvPicPr>
          <p:cNvPr id="277" name="Google Shape;277;g142be5f56d2_0_10"/>
          <p:cNvPicPr preferRelativeResize="0"/>
          <p:nvPr/>
        </p:nvPicPr>
        <p:blipFill>
          <a:blip r:embed="rId4">
            <a:alphaModFix/>
          </a:blip>
          <a:stretch>
            <a:fillRect/>
          </a:stretch>
        </p:blipFill>
        <p:spPr>
          <a:xfrm>
            <a:off x="0" y="3156202"/>
            <a:ext cx="9144000" cy="19872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23"/>
          <p:cNvPicPr preferRelativeResize="0"/>
          <p:nvPr/>
        </p:nvPicPr>
        <p:blipFill rotWithShape="1">
          <a:blip r:embed="rId3">
            <a:alphaModFix/>
          </a:blip>
          <a:srcRect t="2757" b="12831"/>
          <a:stretch/>
        </p:blipFill>
        <p:spPr>
          <a:xfrm>
            <a:off x="-4342" y="-4764"/>
            <a:ext cx="9148341" cy="5148264"/>
          </a:xfrm>
          <a:prstGeom prst="rect">
            <a:avLst/>
          </a:prstGeom>
          <a:noFill/>
          <a:ln>
            <a:noFill/>
          </a:ln>
        </p:spPr>
      </p:pic>
      <p:sp>
        <p:nvSpPr>
          <p:cNvPr id="284" name="Google Shape;284;p23"/>
          <p:cNvSpPr txBox="1"/>
          <p:nvPr/>
        </p:nvSpPr>
        <p:spPr>
          <a:xfrm>
            <a:off x="83450" y="0"/>
            <a:ext cx="4051266" cy="1594338"/>
          </a:xfrm>
          <a:prstGeom prst="rect">
            <a:avLst/>
          </a:prstGeom>
          <a:noFill/>
          <a:ln>
            <a:noFill/>
          </a:ln>
        </p:spPr>
        <p:txBody>
          <a:bodyPr spcFirstLastPara="1" wrap="square" lIns="91425" tIns="45700" rIns="91425" bIns="45700" anchor="t" anchorCtr="0">
            <a:noAutofit/>
          </a:bodyPr>
          <a:lstStyle/>
          <a:p>
            <a:pPr marL="0" marR="0" lvl="0" indent="0" algn="l" rtl="0">
              <a:lnSpc>
                <a:spcPct val="111428"/>
              </a:lnSpc>
              <a:spcBef>
                <a:spcPts val="0"/>
              </a:spcBef>
              <a:spcAft>
                <a:spcPts val="0"/>
              </a:spcAft>
              <a:buClr>
                <a:schemeClr val="lt1"/>
              </a:buClr>
              <a:buSzPts val="3500"/>
              <a:buFont typeface="Arial"/>
              <a:buNone/>
            </a:pPr>
            <a:r>
              <a:rPr lang="en-US" sz="3500" b="1" i="0" u="none" strike="noStrike" cap="none">
                <a:solidFill>
                  <a:schemeClr val="lt1"/>
                </a:solidFill>
                <a:latin typeface="Verdana"/>
                <a:ea typeface="Verdana"/>
                <a:cs typeface="Verdana"/>
                <a:sym typeface="Verdana"/>
              </a:rPr>
              <a:t>PREPPED</a:t>
            </a:r>
            <a:endParaRPr sz="1400" b="0" i="0" u="none" strike="noStrike" cap="none">
              <a:solidFill>
                <a:srgbClr val="000000"/>
              </a:solidFill>
              <a:latin typeface="Arial"/>
              <a:ea typeface="Arial"/>
              <a:cs typeface="Arial"/>
              <a:sym typeface="Arial"/>
            </a:endParaRPr>
          </a:p>
          <a:p>
            <a:pPr marL="0" marR="0" lvl="0" indent="0" algn="l" rtl="0">
              <a:lnSpc>
                <a:spcPct val="111428"/>
              </a:lnSpc>
              <a:spcBef>
                <a:spcPts val="0"/>
              </a:spcBef>
              <a:spcAft>
                <a:spcPts val="0"/>
              </a:spcAft>
              <a:buClr>
                <a:schemeClr val="lt1"/>
              </a:buClr>
              <a:buSzPts val="3500"/>
              <a:buFont typeface="Arial"/>
              <a:buNone/>
            </a:pPr>
            <a:r>
              <a:rPr lang="en-US" sz="3500" b="1" i="0" u="none" strike="noStrike" cap="none">
                <a:solidFill>
                  <a:schemeClr val="lt1"/>
                </a:solidFill>
                <a:latin typeface="Verdana"/>
                <a:ea typeface="Verdana"/>
                <a:cs typeface="Verdana"/>
                <a:sym typeface="Verdana"/>
              </a:rPr>
              <a:t>FOR</a:t>
            </a:r>
            <a:endParaRPr sz="1400" b="0" i="0" u="none" strike="noStrike" cap="none">
              <a:solidFill>
                <a:srgbClr val="000000"/>
              </a:solidFill>
              <a:latin typeface="Arial"/>
              <a:ea typeface="Arial"/>
              <a:cs typeface="Arial"/>
              <a:sym typeface="Arial"/>
            </a:endParaRPr>
          </a:p>
          <a:p>
            <a:pPr marL="0" marR="0" lvl="0" indent="0" algn="l" rtl="0">
              <a:lnSpc>
                <a:spcPct val="111428"/>
              </a:lnSpc>
              <a:spcBef>
                <a:spcPts val="0"/>
              </a:spcBef>
              <a:spcAft>
                <a:spcPts val="0"/>
              </a:spcAft>
              <a:buClr>
                <a:schemeClr val="lt1"/>
              </a:buClr>
              <a:buSzPts val="3500"/>
              <a:buFont typeface="Arial"/>
              <a:buNone/>
            </a:pPr>
            <a:r>
              <a:rPr lang="en-US" sz="3500" b="1" i="0" u="none" strike="noStrike" cap="none">
                <a:solidFill>
                  <a:schemeClr val="lt1"/>
                </a:solidFill>
                <a:latin typeface="Verdana"/>
                <a:ea typeface="Verdana"/>
                <a:cs typeface="Verdana"/>
                <a:sym typeface="Verdana"/>
              </a:rPr>
              <a:t>SUCCESS</a:t>
            </a:r>
            <a:endParaRPr sz="1400" b="0" i="0" u="none" strike="noStrike" cap="none">
              <a:solidFill>
                <a:srgbClr val="000000"/>
              </a:solidFill>
              <a:latin typeface="Arial"/>
              <a:ea typeface="Arial"/>
              <a:cs typeface="Arial"/>
              <a:sym typeface="Arial"/>
            </a:endParaRPr>
          </a:p>
        </p:txBody>
      </p:sp>
      <p:sp>
        <p:nvSpPr>
          <p:cNvPr id="285" name="Google Shape;285;p23"/>
          <p:cNvSpPr txBox="1"/>
          <p:nvPr/>
        </p:nvSpPr>
        <p:spPr>
          <a:xfrm>
            <a:off x="6457877" y="167966"/>
            <a:ext cx="2677658" cy="15337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FFFF"/>
                </a:solidFill>
                <a:latin typeface="Verdana"/>
                <a:ea typeface="Verdana"/>
                <a:cs typeface="Verdana"/>
                <a:sym typeface="Verdana"/>
              </a:rPr>
              <a:t>95%</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500"/>
              </a:spcBef>
              <a:spcAft>
                <a:spcPts val="0"/>
              </a:spcAft>
              <a:buClr>
                <a:srgbClr val="000000"/>
              </a:buClr>
              <a:buSzPts val="1600"/>
              <a:buFont typeface="Arial"/>
              <a:buNone/>
            </a:pPr>
            <a:r>
              <a:rPr lang="en-US" sz="1600" b="0" i="0" u="none" strike="noStrike" cap="none">
                <a:solidFill>
                  <a:srgbClr val="FFFFFF"/>
                </a:solidFill>
                <a:latin typeface="Verdana"/>
                <a:ea typeface="Verdana"/>
                <a:cs typeface="Verdana"/>
                <a:sym typeface="Verdana"/>
              </a:rPr>
              <a:t>Graduates Employed</a:t>
            </a:r>
            <a:br>
              <a:rPr lang="en-US" sz="1600" b="0" i="0" u="none" strike="noStrike" cap="none">
                <a:solidFill>
                  <a:srgbClr val="FFFFFF"/>
                </a:solidFill>
                <a:latin typeface="Verdana"/>
                <a:ea typeface="Verdana"/>
                <a:cs typeface="Verdana"/>
                <a:sym typeface="Verdana"/>
              </a:rPr>
            </a:br>
            <a:r>
              <a:rPr lang="en-US" sz="1600" b="0" i="0" u="none" strike="noStrike" cap="none">
                <a:solidFill>
                  <a:srgbClr val="FFFFFF"/>
                </a:solidFill>
                <a:latin typeface="Verdana"/>
                <a:ea typeface="Verdana"/>
                <a:cs typeface="Verdana"/>
                <a:sym typeface="Verdana"/>
              </a:rPr>
              <a:t>or Continuing Education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900"/>
              <a:buFont typeface="Arial"/>
              <a:buNone/>
            </a:pPr>
            <a:r>
              <a:rPr lang="en-US" sz="900" b="0" i="1" u="none" strike="noStrike" cap="none">
                <a:solidFill>
                  <a:srgbClr val="FFFFFF"/>
                </a:solidFill>
                <a:latin typeface="Verdana"/>
                <a:ea typeface="Verdana"/>
                <a:cs typeface="Verdana"/>
                <a:sym typeface="Verdana"/>
              </a:rPr>
              <a:t>— 2020 Alumni Survey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24"/>
          <p:cNvPicPr preferRelativeResize="0"/>
          <p:nvPr/>
        </p:nvPicPr>
        <p:blipFill rotWithShape="1">
          <a:blip r:embed="rId3">
            <a:alphaModFix/>
          </a:blip>
          <a:srcRect t="950" b="15967"/>
          <a:stretch/>
        </p:blipFill>
        <p:spPr>
          <a:xfrm>
            <a:off x="-20622" y="-326128"/>
            <a:ext cx="9164622" cy="5075996"/>
          </a:xfrm>
          <a:prstGeom prst="rect">
            <a:avLst/>
          </a:prstGeom>
          <a:noFill/>
          <a:ln>
            <a:noFill/>
          </a:ln>
        </p:spPr>
      </p:pic>
      <p:sp>
        <p:nvSpPr>
          <p:cNvPr id="292" name="Google Shape;292;p24"/>
          <p:cNvSpPr/>
          <p:nvPr/>
        </p:nvSpPr>
        <p:spPr>
          <a:xfrm>
            <a:off x="0" y="4119952"/>
            <a:ext cx="9144000" cy="1077219"/>
          </a:xfrm>
          <a:prstGeom prst="rect">
            <a:avLst/>
          </a:prstGeom>
          <a:gradFill>
            <a:gsLst>
              <a:gs pos="0">
                <a:srgbClr val="980000"/>
              </a:gs>
              <a:gs pos="99000">
                <a:srgbClr val="6B000D"/>
              </a:gs>
              <a:gs pos="100000">
                <a:srgbClr val="6B000D"/>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Verdana"/>
              <a:ea typeface="Verdana"/>
              <a:cs typeface="Verdana"/>
              <a:sym typeface="Verdana"/>
            </a:endParaRPr>
          </a:p>
        </p:txBody>
      </p:sp>
      <p:grpSp>
        <p:nvGrpSpPr>
          <p:cNvPr id="293" name="Google Shape;293;p24"/>
          <p:cNvGrpSpPr/>
          <p:nvPr/>
        </p:nvGrpSpPr>
        <p:grpSpPr>
          <a:xfrm>
            <a:off x="6806300" y="4591819"/>
            <a:ext cx="1861408" cy="351512"/>
            <a:chOff x="7354780" y="449224"/>
            <a:chExt cx="1567000" cy="284520"/>
          </a:xfrm>
        </p:grpSpPr>
        <p:pic>
          <p:nvPicPr>
            <p:cNvPr id="294" name="Google Shape;294;p24" descr="http://3835642c2693476aa717-d4b78efce91b9730bcca725cf9bb0b37.r51.cf1.rackcdn.com/Instagram_App_Large_May2016_200.png"/>
            <p:cNvPicPr preferRelativeResize="0"/>
            <p:nvPr/>
          </p:nvPicPr>
          <p:blipFill rotWithShape="1">
            <a:blip r:embed="rId4">
              <a:alphaModFix/>
            </a:blip>
            <a:srcRect/>
            <a:stretch/>
          </p:blipFill>
          <p:spPr>
            <a:xfrm>
              <a:off x="7354780" y="469133"/>
              <a:ext cx="237487" cy="237487"/>
            </a:xfrm>
            <a:prstGeom prst="rect">
              <a:avLst/>
            </a:prstGeom>
            <a:noFill/>
            <a:ln>
              <a:noFill/>
            </a:ln>
          </p:spPr>
        </p:pic>
        <p:pic>
          <p:nvPicPr>
            <p:cNvPr id="295" name="Google Shape;295;p24" descr="https://upload.wikimedia.org/wikipedia/commons/thumb/c/c2/F_icon.svg/2000px-F_icon.svg.png"/>
            <p:cNvPicPr preferRelativeResize="0"/>
            <p:nvPr/>
          </p:nvPicPr>
          <p:blipFill rotWithShape="1">
            <a:blip r:embed="rId5">
              <a:alphaModFix/>
            </a:blip>
            <a:srcRect/>
            <a:stretch/>
          </p:blipFill>
          <p:spPr>
            <a:xfrm>
              <a:off x="8684673" y="462227"/>
              <a:ext cx="237107" cy="237107"/>
            </a:xfrm>
            <a:prstGeom prst="rect">
              <a:avLst/>
            </a:prstGeom>
            <a:noFill/>
            <a:ln>
              <a:noFill/>
            </a:ln>
          </p:spPr>
        </p:pic>
        <p:pic>
          <p:nvPicPr>
            <p:cNvPr id="296" name="Google Shape;296;p24" descr="http://www.freeiconspng.com/uploads/twitter-icon-download-18.png"/>
            <p:cNvPicPr preferRelativeResize="0"/>
            <p:nvPr/>
          </p:nvPicPr>
          <p:blipFill rotWithShape="1">
            <a:blip r:embed="rId6">
              <a:alphaModFix/>
            </a:blip>
            <a:srcRect/>
            <a:stretch/>
          </p:blipFill>
          <p:spPr>
            <a:xfrm>
              <a:off x="8208158" y="449224"/>
              <a:ext cx="284520" cy="284520"/>
            </a:xfrm>
            <a:prstGeom prst="rect">
              <a:avLst/>
            </a:prstGeom>
            <a:noFill/>
            <a:ln>
              <a:noFill/>
            </a:ln>
          </p:spPr>
        </p:pic>
      </p:grpSp>
      <p:sp>
        <p:nvSpPr>
          <p:cNvPr id="297" name="Google Shape;297;p24"/>
          <p:cNvSpPr txBox="1"/>
          <p:nvPr/>
        </p:nvSpPr>
        <p:spPr>
          <a:xfrm>
            <a:off x="3165369" y="4366060"/>
            <a:ext cx="32895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Verdana"/>
                <a:ea typeface="Verdana"/>
                <a:cs typeface="Verdana"/>
                <a:sym typeface="Verdana"/>
              </a:rPr>
              <a:t>enrollintl@stonybrook.edu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Verdana"/>
                <a:ea typeface="Verdana"/>
                <a:cs typeface="Verdana"/>
                <a:sym typeface="Verdana"/>
              </a:rPr>
              <a:t>Call: 631-632-6868</a:t>
            </a:r>
            <a:endParaRPr sz="1400" b="0" i="0" u="none" strike="noStrike" cap="none">
              <a:solidFill>
                <a:srgbClr val="000000"/>
              </a:solidFill>
              <a:latin typeface="Arial"/>
              <a:ea typeface="Arial"/>
              <a:cs typeface="Arial"/>
              <a:sym typeface="Arial"/>
            </a:endParaRPr>
          </a:p>
        </p:txBody>
      </p:sp>
      <p:sp>
        <p:nvSpPr>
          <p:cNvPr id="298" name="Google Shape;298;p24"/>
          <p:cNvSpPr txBox="1"/>
          <p:nvPr/>
        </p:nvSpPr>
        <p:spPr>
          <a:xfrm>
            <a:off x="6788382" y="4184999"/>
            <a:ext cx="20632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Verdana"/>
                <a:ea typeface="Verdana"/>
                <a:cs typeface="Verdana"/>
                <a:sym typeface="Verdana"/>
              </a:rPr>
              <a:t>@stonybrooku</a:t>
            </a:r>
            <a:endParaRPr sz="1800" b="1" i="0" u="none" strike="noStrike" cap="none">
              <a:solidFill>
                <a:schemeClr val="lt1"/>
              </a:solidFill>
              <a:latin typeface="Verdana"/>
              <a:ea typeface="Verdana"/>
              <a:cs typeface="Verdana"/>
              <a:sym typeface="Verdana"/>
            </a:endParaRPr>
          </a:p>
        </p:txBody>
      </p:sp>
      <p:sp>
        <p:nvSpPr>
          <p:cNvPr id="299" name="Google Shape;299;p24"/>
          <p:cNvSpPr txBox="1"/>
          <p:nvPr/>
        </p:nvSpPr>
        <p:spPr>
          <a:xfrm>
            <a:off x="214355" y="4119953"/>
            <a:ext cx="2474722"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Verdana"/>
                <a:ea typeface="Verdana"/>
                <a:cs typeface="Verdana"/>
                <a:sym typeface="Verdana"/>
              </a:rPr>
              <a:t>CONNECT WITH US</a:t>
            </a:r>
            <a:endParaRPr sz="1400" b="0" i="0" u="none" strike="noStrike" cap="none">
              <a:solidFill>
                <a:srgbClr val="000000"/>
              </a:solidFill>
              <a:latin typeface="Arial"/>
              <a:ea typeface="Arial"/>
              <a:cs typeface="Arial"/>
              <a:sym typeface="Arial"/>
            </a:endParaRPr>
          </a:p>
        </p:txBody>
      </p:sp>
      <p:pic>
        <p:nvPicPr>
          <p:cNvPr id="300" name="Google Shape;300;p24" descr="Tik Tok Logo PNG Image - PurePNG | Free transparent CC0 PNG Image Library |  Youtube logo, Snapchat logo, Logo sticker"/>
          <p:cNvPicPr preferRelativeResize="0"/>
          <p:nvPr/>
        </p:nvPicPr>
        <p:blipFill rotWithShape="1">
          <a:blip r:embed="rId7">
            <a:alphaModFix/>
          </a:blip>
          <a:srcRect/>
          <a:stretch/>
        </p:blipFill>
        <p:spPr>
          <a:xfrm>
            <a:off x="7316472" y="4526320"/>
            <a:ext cx="341295" cy="447096"/>
          </a:xfrm>
          <a:prstGeom prst="rect">
            <a:avLst/>
          </a:prstGeom>
          <a:noFill/>
          <a:ln>
            <a:noFill/>
          </a:ln>
        </p:spPr>
      </p:pic>
      <p:pic>
        <p:nvPicPr>
          <p:cNvPr id="301" name="Google Shape;301;p24"/>
          <p:cNvPicPr preferRelativeResize="0"/>
          <p:nvPr/>
        </p:nvPicPr>
        <p:blipFill rotWithShape="1">
          <a:blip r:embed="rId8">
            <a:alphaModFix/>
          </a:blip>
          <a:srcRect/>
          <a:stretch/>
        </p:blipFill>
        <p:spPr>
          <a:xfrm>
            <a:off x="7657766" y="2599423"/>
            <a:ext cx="1486233" cy="154509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3"/>
          <p:cNvPicPr preferRelativeResize="0"/>
          <p:nvPr/>
        </p:nvPicPr>
        <p:blipFill rotWithShape="1">
          <a:blip r:embed="rId3">
            <a:alphaModFix/>
          </a:blip>
          <a:srcRect/>
          <a:stretch/>
        </p:blipFill>
        <p:spPr>
          <a:xfrm>
            <a:off x="112233" y="143368"/>
            <a:ext cx="3279222" cy="4918833"/>
          </a:xfrm>
          <a:prstGeom prst="rect">
            <a:avLst/>
          </a:prstGeom>
          <a:noFill/>
          <a:ln>
            <a:noFill/>
          </a:ln>
        </p:spPr>
      </p:pic>
      <p:sp>
        <p:nvSpPr>
          <p:cNvPr id="113" name="Google Shape;113;p3"/>
          <p:cNvSpPr/>
          <p:nvPr/>
        </p:nvSpPr>
        <p:spPr>
          <a:xfrm>
            <a:off x="112233" y="3793145"/>
            <a:ext cx="3279222" cy="977587"/>
          </a:xfrm>
          <a:prstGeom prst="rect">
            <a:avLst/>
          </a:prstGeom>
          <a:solidFill>
            <a:srgbClr val="98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Verdana"/>
              <a:ea typeface="Verdana"/>
              <a:cs typeface="Verdana"/>
              <a:sym typeface="Verdana"/>
            </a:endParaRPr>
          </a:p>
        </p:txBody>
      </p:sp>
      <p:sp>
        <p:nvSpPr>
          <p:cNvPr id="114" name="Google Shape;114;p3"/>
          <p:cNvSpPr txBox="1"/>
          <p:nvPr/>
        </p:nvSpPr>
        <p:spPr>
          <a:xfrm>
            <a:off x="237598" y="3716947"/>
            <a:ext cx="3335801" cy="2013266"/>
          </a:xfrm>
          <a:prstGeom prst="rect">
            <a:avLst/>
          </a:prstGeom>
          <a:noFill/>
          <a:ln>
            <a:noFill/>
          </a:ln>
        </p:spPr>
        <p:txBody>
          <a:bodyPr spcFirstLastPara="1" wrap="square" lIns="91425" tIns="45700" rIns="91425" bIns="45700" anchor="t" anchorCtr="0">
            <a:noAutofit/>
          </a:bodyPr>
          <a:lstStyle/>
          <a:p>
            <a:pPr marL="0" marR="0" lvl="0" indent="0" algn="ctr" rtl="0">
              <a:lnSpc>
                <a:spcPct val="195000"/>
              </a:lnSpc>
              <a:spcBef>
                <a:spcPts val="0"/>
              </a:spcBef>
              <a:spcAft>
                <a:spcPts val="0"/>
              </a:spcAft>
              <a:buClr>
                <a:schemeClr val="lt1"/>
              </a:buClr>
              <a:buSzPts val="2000"/>
              <a:buFont typeface="Arial"/>
              <a:buNone/>
            </a:pPr>
            <a:r>
              <a:rPr lang="en-US" sz="2000" b="1" i="0" u="none" strike="noStrike" cap="none">
                <a:solidFill>
                  <a:schemeClr val="lt1"/>
                </a:solidFill>
                <a:latin typeface="Verdana"/>
                <a:ea typeface="Verdana"/>
                <a:cs typeface="Verdana"/>
                <a:sym typeface="Verdana"/>
              </a:rPr>
              <a:t>Getting Around Campus</a:t>
            </a:r>
            <a:endParaRPr sz="1400" b="0" i="0" u="none" strike="noStrike" cap="none">
              <a:solidFill>
                <a:srgbClr val="000000"/>
              </a:solidFill>
              <a:latin typeface="Arial"/>
              <a:ea typeface="Arial"/>
              <a:cs typeface="Arial"/>
              <a:sym typeface="Arial"/>
            </a:endParaRPr>
          </a:p>
        </p:txBody>
      </p:sp>
      <p:pic>
        <p:nvPicPr>
          <p:cNvPr id="115" name="Google Shape;115;p3"/>
          <p:cNvPicPr preferRelativeResize="0"/>
          <p:nvPr/>
        </p:nvPicPr>
        <p:blipFill rotWithShape="1">
          <a:blip r:embed="rId4">
            <a:alphaModFix/>
          </a:blip>
          <a:srcRect t="13801" b="26980"/>
          <a:stretch/>
        </p:blipFill>
        <p:spPr>
          <a:xfrm>
            <a:off x="3555697" y="143690"/>
            <a:ext cx="5508310" cy="2181499"/>
          </a:xfrm>
          <a:prstGeom prst="rect">
            <a:avLst/>
          </a:prstGeom>
          <a:noFill/>
          <a:ln>
            <a:noFill/>
          </a:ln>
        </p:spPr>
      </p:pic>
      <p:pic>
        <p:nvPicPr>
          <p:cNvPr id="116" name="Google Shape;116;p3"/>
          <p:cNvPicPr preferRelativeResize="0"/>
          <p:nvPr/>
        </p:nvPicPr>
        <p:blipFill rotWithShape="1">
          <a:blip r:embed="rId5">
            <a:alphaModFix/>
          </a:blip>
          <a:srcRect t="8808" b="27643"/>
          <a:stretch/>
        </p:blipFill>
        <p:spPr>
          <a:xfrm>
            <a:off x="6323266" y="2429690"/>
            <a:ext cx="2740741" cy="2612573"/>
          </a:xfrm>
          <a:prstGeom prst="rect">
            <a:avLst/>
          </a:prstGeom>
          <a:noFill/>
          <a:ln>
            <a:noFill/>
          </a:ln>
        </p:spPr>
      </p:pic>
      <p:pic>
        <p:nvPicPr>
          <p:cNvPr id="117" name="Google Shape;117;p3"/>
          <p:cNvPicPr preferRelativeResize="0"/>
          <p:nvPr/>
        </p:nvPicPr>
        <p:blipFill rotWithShape="1">
          <a:blip r:embed="rId6">
            <a:alphaModFix/>
          </a:blip>
          <a:srcRect l="14524" r="19094"/>
          <a:stretch/>
        </p:blipFill>
        <p:spPr>
          <a:xfrm>
            <a:off x="3573399" y="2429690"/>
            <a:ext cx="2621280" cy="263251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4"/>
          <p:cNvPicPr preferRelativeResize="0"/>
          <p:nvPr/>
        </p:nvPicPr>
        <p:blipFill rotWithShape="1">
          <a:blip r:embed="rId3">
            <a:alphaModFix/>
          </a:blip>
          <a:srcRect/>
          <a:stretch/>
        </p:blipFill>
        <p:spPr>
          <a:xfrm>
            <a:off x="0" y="-1"/>
            <a:ext cx="9144000" cy="521147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5"/>
          <p:cNvPicPr preferRelativeResize="0"/>
          <p:nvPr/>
        </p:nvPicPr>
        <p:blipFill rotWithShape="1">
          <a:blip r:embed="rId3">
            <a:alphaModFix/>
          </a:blip>
          <a:srcRect/>
          <a:stretch/>
        </p:blipFill>
        <p:spPr>
          <a:xfrm>
            <a:off x="0" y="-1"/>
            <a:ext cx="9144000" cy="52041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g10dbf2fc434_0_0"/>
          <p:cNvPicPr preferRelativeResize="0"/>
          <p:nvPr/>
        </p:nvPicPr>
        <p:blipFill rotWithShape="1">
          <a:blip r:embed="rId3">
            <a:alphaModFix/>
          </a:blip>
          <a:srcRect/>
          <a:stretch/>
        </p:blipFill>
        <p:spPr>
          <a:xfrm>
            <a:off x="0" y="0"/>
            <a:ext cx="9128392"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7"/>
          <p:cNvPicPr preferRelativeResize="0"/>
          <p:nvPr/>
        </p:nvPicPr>
        <p:blipFill rotWithShape="1">
          <a:blip r:embed="rId3">
            <a:alphaModFix/>
          </a:blip>
          <a:srcRect/>
          <a:stretch/>
        </p:blipFill>
        <p:spPr>
          <a:xfrm>
            <a:off x="1930" y="0"/>
            <a:ext cx="9140139"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8"/>
          <p:cNvPicPr preferRelativeResize="0"/>
          <p:nvPr/>
        </p:nvPicPr>
        <p:blipFill>
          <a:blip r:embed="rId3">
            <a:alphaModFix/>
          </a:blip>
          <a:stretch>
            <a:fillRect/>
          </a:stretch>
        </p:blipFill>
        <p:spPr>
          <a:xfrm>
            <a:off x="0" y="0"/>
            <a:ext cx="9144001"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9"/>
          <p:cNvPicPr preferRelativeResize="0"/>
          <p:nvPr/>
        </p:nvPicPr>
        <p:blipFill>
          <a:blip r:embed="rId3">
            <a:alphaModFix/>
          </a:blip>
          <a:stretch>
            <a:fillRect/>
          </a:stretch>
        </p:blipFill>
        <p:spPr>
          <a:xfrm>
            <a:off x="0" y="0"/>
            <a:ext cx="9144001" cy="5151179"/>
          </a:xfrm>
          <a:prstGeom prst="rect">
            <a:avLst/>
          </a:prstGeom>
          <a:noFill/>
          <a:ln>
            <a:noFill/>
          </a:ln>
        </p:spPr>
      </p:pic>
    </p:spTree>
  </p:cSld>
  <p:clrMapOvr>
    <a:masterClrMapping/>
  </p:clrMapOvr>
</p:sld>
</file>

<file path=ppt/theme/theme1.xml><?xml version="1.0" encoding="utf-8"?>
<a:theme xmlns:a="http://schemas.openxmlformats.org/drawingml/2006/main" name="Stony Brook University">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TotalTime>
  <Words>1513</Words>
  <Application>Microsoft Office PowerPoint</Application>
  <PresentationFormat>On-screen Show (16:9)</PresentationFormat>
  <Paragraphs>148</Paragraphs>
  <Slides>26</Slides>
  <Notes>26</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Georgia</vt:lpstr>
      <vt:lpstr>Verdana</vt:lpstr>
      <vt:lpstr>Stony Brook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Jing Li</cp:lastModifiedBy>
  <cp:revision>3</cp:revision>
  <dcterms:created xsi:type="dcterms:W3CDTF">2015-10-16T18:36:57Z</dcterms:created>
  <dcterms:modified xsi:type="dcterms:W3CDTF">2022-11-29T19:58:44Z</dcterms:modified>
</cp:coreProperties>
</file>