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44" r:id="rId1"/>
  </p:sldMasterIdLst>
  <p:notesMasterIdLst>
    <p:notesMasterId r:id="rId40"/>
  </p:notesMasterIdLst>
  <p:handoutMasterIdLst>
    <p:handoutMasterId r:id="rId41"/>
  </p:handoutMasterIdLst>
  <p:sldIdLst>
    <p:sldId id="343" r:id="rId2"/>
    <p:sldId id="320" r:id="rId3"/>
    <p:sldId id="326" r:id="rId4"/>
    <p:sldId id="321" r:id="rId5"/>
    <p:sldId id="327" r:id="rId6"/>
    <p:sldId id="328" r:id="rId7"/>
    <p:sldId id="330" r:id="rId8"/>
    <p:sldId id="331" r:id="rId9"/>
    <p:sldId id="323" r:id="rId10"/>
    <p:sldId id="324" r:id="rId11"/>
    <p:sldId id="325" r:id="rId12"/>
    <p:sldId id="322" r:id="rId13"/>
    <p:sldId id="257" r:id="rId14"/>
    <p:sldId id="259" r:id="rId15"/>
    <p:sldId id="258" r:id="rId16"/>
    <p:sldId id="298" r:id="rId17"/>
    <p:sldId id="299" r:id="rId18"/>
    <p:sldId id="300" r:id="rId19"/>
    <p:sldId id="301" r:id="rId20"/>
    <p:sldId id="314" r:id="rId21"/>
    <p:sldId id="288" r:id="rId22"/>
    <p:sldId id="309" r:id="rId23"/>
    <p:sldId id="303" r:id="rId24"/>
    <p:sldId id="341" r:id="rId25"/>
    <p:sldId id="304" r:id="rId26"/>
    <p:sldId id="305" r:id="rId27"/>
    <p:sldId id="308" r:id="rId28"/>
    <p:sldId id="292" r:id="rId29"/>
    <p:sldId id="336" r:id="rId30"/>
    <p:sldId id="337" r:id="rId31"/>
    <p:sldId id="306" r:id="rId32"/>
    <p:sldId id="284" r:id="rId33"/>
    <p:sldId id="313" r:id="rId34"/>
    <p:sldId id="315" r:id="rId35"/>
    <p:sldId id="317" r:id="rId36"/>
    <p:sldId id="316" r:id="rId37"/>
    <p:sldId id="344" r:id="rId38"/>
    <p:sldId id="290" r:id="rId39"/>
  </p:sldIdLst>
  <p:sldSz cx="9144000" cy="6858000" type="screen4x3"/>
  <p:notesSz cx="6805613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8800"/>
    <a:srgbClr val="FAF3F0"/>
    <a:srgbClr val="F7F0ED"/>
    <a:srgbClr val="F4EDEA"/>
    <a:srgbClr val="F1EBE8"/>
    <a:srgbClr val="F1EEE5"/>
    <a:srgbClr val="F1F1F1"/>
    <a:srgbClr val="E5E5E5"/>
    <a:srgbClr val="E1E1E1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34587" autoAdjust="0"/>
    <p:restoredTop sz="99556" autoAdjust="0"/>
  </p:normalViewPr>
  <p:slideViewPr>
    <p:cSldViewPr snapToGrid="0">
      <p:cViewPr>
        <p:scale>
          <a:sx n="100" d="100"/>
          <a:sy n="100" d="100"/>
        </p:scale>
        <p:origin x="749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6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7CC00-19BC-7B42-A49B-C327745D0BCC}" type="datetime1">
              <a:rPr lang="en-US" smtClean="0"/>
              <a:pPr/>
              <a:t>10/9/2014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DCFA1-3F29-BF4F-9951-0E34A08420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31219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8A1AE-B9B7-6844-93EE-0ADA2A79DB8B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0A69F-C7FD-4C37-AC3A-3F57A36FB7F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316541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296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499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637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502B-5D3A-4241-A6AD-54C4F94F1A2E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9802-D5FE-D842-B5E9-887C69DBA3BD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DBB5B-2A5D-A34B-95F9-D9C1AB67C7E8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  <p:sp>
        <p:nvSpPr>
          <p:cNvPr id="31" name="Shape 31"/>
          <p:cNvSpPr/>
          <p:nvPr/>
        </p:nvSpPr>
        <p:spPr>
          <a:xfrm>
            <a:off x="6705600" y="6515982"/>
            <a:ext cx="2133600" cy="35066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lvl="0" algn="r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505097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7171209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DEC3B-D6A7-5446-8C47-D3F4039EFA28}" type="datetime1">
              <a:rPr lang="en-US" altLang="zh-TW" smtClean="0"/>
              <a:pPr>
                <a:defRPr/>
              </a:pPr>
              <a:t>10/9/2014</a:t>
            </a:fld>
            <a:endParaRPr lang="en-US" altLang="zh-TW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799B6-8BCB-B04A-AD37-0F8180AFB2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50622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lang="zh-TW" altLang="en-US" dirty="0" smtClean="0"/>
              <a:t>第二層</a:t>
            </a:r>
          </a:p>
          <a:p>
            <a:pPr lvl="2" eaLnBrk="1" latinLnBrk="0" hangingPunct="1"/>
            <a:r>
              <a:rPr lang="zh-TW" altLang="en-US" dirty="0" smtClean="0"/>
              <a:t>第三層</a:t>
            </a:r>
          </a:p>
          <a:p>
            <a:pPr lvl="3" eaLnBrk="1" latinLnBrk="0" hangingPunct="1"/>
            <a:r>
              <a:rPr lang="zh-TW" altLang="en-US" dirty="0" smtClean="0"/>
              <a:t>第四層</a:t>
            </a:r>
          </a:p>
          <a:p>
            <a:pPr lvl="4" eaLnBrk="1" latinLnBrk="0" hangingPunct="1"/>
            <a:r>
              <a:rPr lang="zh-TW" altLang="en-US" dirty="0" smtClean="0"/>
              <a:t>第五層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CF07-9B1B-FC4D-A53C-02BDE4307080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D58C-D2A8-BE42-9FA6-B64D4B8DC37C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ADE8D-47C4-9E41-AE43-8A5FDB8DDB64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22603-A49A-EB46-B9F7-0C0B5C8D509B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D69F-8547-E341-ACF1-B13794B75BC8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4BF56-421A-034A-B8BA-6718829F2540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9E0-4661-6F4B-8BC5-CF2BF307CE8F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85BA7-E51D-9248-A58D-D664F7F13461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dirty="0" smtClean="0"/>
              <a:t>按一下以編輯母片標題樣式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708064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dirty="0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dirty="0" smtClean="0"/>
              <a:t>第二層</a:t>
            </a:r>
          </a:p>
          <a:p>
            <a:pPr lvl="2" eaLnBrk="1" latinLnBrk="0" hangingPunct="1"/>
            <a:r>
              <a:rPr kumimoji="0" lang="zh-TW" altLang="en-US" dirty="0" smtClean="0"/>
              <a:t>第三層</a:t>
            </a:r>
          </a:p>
          <a:p>
            <a:pPr lvl="3" eaLnBrk="1" latinLnBrk="0" hangingPunct="1"/>
            <a:r>
              <a:rPr kumimoji="0" lang="zh-TW" altLang="en-US" dirty="0" smtClean="0"/>
              <a:t>第四層</a:t>
            </a:r>
          </a:p>
          <a:p>
            <a:pPr lvl="4" eaLnBrk="1" latinLnBrk="0" hangingPunct="1"/>
            <a:r>
              <a:rPr kumimoji="0" lang="zh-TW" altLang="en-US" dirty="0" smtClean="0"/>
              <a:t>第五層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D5C7C8-4E13-2F46-9F66-F028DF76D739}" type="datetime1">
              <a:rPr lang="en-US" altLang="zh-TW" smtClean="0"/>
              <a:pPr/>
              <a:t>10/9/2014</a:t>
            </a:fld>
            <a:endParaRPr lang="zh-TW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274496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617F8F3A-B523-4E5C-8752-36434875833B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5000" b="1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bg.ncu.edu.tw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600" y="2584128"/>
            <a:ext cx="4105234" cy="1243085"/>
          </a:xfrm>
          <a:prstGeom prst="rect">
            <a:avLst/>
          </a:prstGeom>
        </p:spPr>
      </p:pic>
      <p:sp>
        <p:nvSpPr>
          <p:cNvPr id="9" name="副標題 2"/>
          <p:cNvSpPr txBox="1">
            <a:spLocks/>
          </p:cNvSpPr>
          <p:nvPr/>
        </p:nvSpPr>
        <p:spPr>
          <a:xfrm>
            <a:off x="539552" y="5445224"/>
            <a:ext cx="7854696" cy="888504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 smtClean="0">
                <a:latin typeface="+mj-ea"/>
                <a:ea typeface="+mj-ea"/>
              </a:rPr>
              <a:t>-</a:t>
            </a:r>
            <a:r>
              <a:rPr lang="zh-TW" altLang="en-US" b="1" dirty="0" smtClean="0">
                <a:latin typeface="+mj-ea"/>
                <a:ea typeface="+mj-ea"/>
              </a:rPr>
              <a:t>報告者</a:t>
            </a:r>
            <a:r>
              <a:rPr lang="en-US" altLang="zh-TW" b="1" dirty="0" smtClean="0">
                <a:latin typeface="+mj-ea"/>
                <a:ea typeface="+mj-ea"/>
              </a:rPr>
              <a:t>-</a:t>
            </a:r>
            <a:r>
              <a:rPr lang="zh-TW" altLang="en-US" b="1" dirty="0" smtClean="0">
                <a:latin typeface="+mj-ea"/>
                <a:ea typeface="+mj-ea"/>
              </a:rPr>
              <a:t>徐沺院長</a:t>
            </a:r>
            <a:endParaRPr lang="en-US" altLang="zh-TW" b="1" dirty="0" smtClean="0">
              <a:latin typeface="+mj-ea"/>
              <a:ea typeface="+mj-ea"/>
            </a:endParaRPr>
          </a:p>
          <a:p>
            <a:r>
              <a:rPr lang="en-US" altLang="zh-TW" b="1" dirty="0" smtClean="0">
                <a:latin typeface="+mj-ea"/>
                <a:ea typeface="+mj-ea"/>
              </a:rPr>
              <a:t>-</a:t>
            </a:r>
            <a:r>
              <a:rPr lang="zh-TW" altLang="en-US" b="1" dirty="0" smtClean="0">
                <a:latin typeface="+mj-ea"/>
                <a:ea typeface="+mj-ea"/>
              </a:rPr>
              <a:t>日期</a:t>
            </a:r>
            <a:r>
              <a:rPr lang="en-US" altLang="zh-TW" b="1" dirty="0" smtClean="0">
                <a:latin typeface="+mj-ea"/>
                <a:ea typeface="+mj-ea"/>
              </a:rPr>
              <a:t>-</a:t>
            </a:r>
            <a:r>
              <a:rPr lang="en-US" altLang="zh-TW" b="1" dirty="0" smtClean="0">
                <a:latin typeface="+mj-ea"/>
                <a:ea typeface="+mj-ea"/>
              </a:rPr>
              <a:t>103.10.08(</a:t>
            </a:r>
            <a:r>
              <a:rPr lang="zh-TW" altLang="en-US" b="1" dirty="0" smtClean="0">
                <a:latin typeface="+mj-ea"/>
                <a:ea typeface="+mj-ea"/>
              </a:rPr>
              <a:t>三</a:t>
            </a:r>
            <a:r>
              <a:rPr lang="en-US" altLang="zh-TW" b="1" dirty="0" smtClean="0">
                <a:latin typeface="+mj-ea"/>
                <a:ea typeface="+mj-ea"/>
              </a:rPr>
              <a:t>)</a:t>
            </a:r>
            <a:endParaRPr lang="zh-TW" altLang="en-US" b="1" dirty="0">
              <a:latin typeface="+mj-ea"/>
              <a:ea typeface="+mj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564904"/>
            <a:ext cx="2232248" cy="22322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46179" y="148478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/>
              <a:t>國立中央大學</a:t>
            </a:r>
            <a:endParaRPr lang="en-US" sz="36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491" y="764704"/>
            <a:ext cx="2165981" cy="18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56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72862"/>
            <a:ext cx="9144000" cy="8252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2" tIns="35712" rIns="35712" bIns="35712" anchor="b"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 sz="39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0"/>
                <a:cs typeface="Arial Unicode MS" panose="020B0604020202020204" pitchFamily="34" charset="-120"/>
              </a:rPr>
              <a:t>6</a:t>
            </a:r>
            <a:r>
              <a:rPr lang="zh-TW" altLang="en-US" sz="39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0"/>
                <a:cs typeface="Arial Unicode MS" panose="020B0604020202020204" pitchFamily="34" charset="-120"/>
              </a:rPr>
              <a:t>萬元獎學金</a:t>
            </a:r>
            <a:endParaRPr lang="en-US" altLang="zh-TW" sz="39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70564" y="2702944"/>
            <a:ext cx="8002872" cy="4541913"/>
          </a:xfrm>
        </p:spPr>
        <p:txBody>
          <a:bodyPr lIns="35712" tIns="35712" rIns="35712" bIns="35712"/>
          <a:lstStyle/>
          <a:p>
            <a:pPr marL="0" indent="0" defTabSz="993587"/>
            <a:r>
              <a:rPr lang="zh-TW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另凡大學甄選入學或考試分發入學以</a:t>
            </a:r>
            <a:r>
              <a:rPr lang="zh-TW" altLang="zh-TW" b="1" u="sng" dirty="0">
                <a:solidFill>
                  <a:srgbClr val="C00000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第一志願</a:t>
            </a:r>
            <a:r>
              <a:rPr lang="zh-TW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錄取本校各學系</a:t>
            </a:r>
            <a:r>
              <a:rPr lang="en-US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</a:t>
            </a:r>
            <a:r>
              <a:rPr lang="zh-TW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學位學程</a:t>
            </a:r>
            <a:r>
              <a:rPr lang="en-US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zh-TW" altLang="en-US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。</a:t>
            </a:r>
          </a:p>
          <a:p>
            <a:pPr marL="289796" indent="-289796" defTabSz="993587"/>
            <a:endParaRPr lang="en-US" altLang="zh-TW" b="1" u="sng" dirty="0"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defTabSz="993587"/>
            <a:r>
              <a:rPr lang="zh-TW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學科能力測驗總成績或指定科目考試加權總成績列該學系</a:t>
            </a:r>
            <a:r>
              <a:rPr lang="en-US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</a:t>
            </a:r>
            <a:r>
              <a:rPr lang="zh-TW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組、學位學程</a:t>
            </a:r>
            <a:r>
              <a:rPr lang="en-US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zh-TW" altLang="zh-TW" b="1" u="sng" dirty="0">
                <a:solidFill>
                  <a:srgbClr val="C00000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錄取名額前百分之十</a:t>
            </a:r>
            <a:r>
              <a:rPr lang="zh-TW" altLang="zh-TW" b="1" u="sng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以內者。</a:t>
            </a:r>
            <a:endParaRPr lang="zh-TW" altLang="zh-TW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289796" indent="-289796" defTabSz="993587"/>
            <a:endParaRPr lang="zh-TW" altLang="en-US" sz="35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382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723"/>
          <p:cNvSpPr txBox="1">
            <a:spLocks noChangeArrowheads="1"/>
          </p:cNvSpPr>
          <p:nvPr/>
        </p:nvSpPr>
        <p:spPr bwMode="auto">
          <a:xfrm>
            <a:off x="468313" y="4155056"/>
            <a:ext cx="8280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>
            <a:spAutoFit/>
          </a:bodyPr>
          <a:lstStyle>
            <a:lvl1pPr defTabSz="841375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841375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841375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841375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841375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8413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latinLnBrk="1" hangingPunct="1">
              <a:spcBef>
                <a:spcPct val="20000"/>
              </a:spcBef>
              <a:buClr>
                <a:srgbClr val="003366"/>
              </a:buClr>
              <a:buFont typeface="Wingdings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中大過去十餘年為臺灣高等學府中進步幅度最大、速度最快之「教研並重」大學。</a:t>
            </a:r>
            <a:endParaRPr lang="zh-TW" altLang="en-US" sz="2800" b="1" dirty="0">
              <a:solidFill>
                <a:srgbClr val="003399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152" name="Rectangle 16"/>
          <p:cNvSpPr>
            <a:spLocks noChangeArrowheads="1"/>
          </p:cNvSpPr>
          <p:nvPr/>
        </p:nvSpPr>
        <p:spPr bwMode="auto">
          <a:xfrm>
            <a:off x="2046672" y="1815544"/>
            <a:ext cx="4824412" cy="1855476"/>
          </a:xfrm>
          <a:prstGeom prst="rect">
            <a:avLst/>
          </a:prstGeom>
          <a:solidFill>
            <a:schemeClr val="accent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5" rIns="91410" bIns="45705"/>
          <a:lstStyle>
            <a:lvl1pPr marL="342900" indent="-34290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latinLnBrk="1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</a:pPr>
            <a:r>
              <a:rPr lang="zh-TW" altLang="en-US" sz="2800" b="1" dirty="0">
                <a:solidFill>
                  <a:srgbClr val="000099"/>
                </a:solidFill>
                <a:latin typeface="HY견명조"/>
                <a:ea typeface="標楷體" pitchFamily="65" charset="-120"/>
              </a:rPr>
              <a:t>中大辦學目標</a:t>
            </a:r>
          </a:p>
          <a:p>
            <a:pPr latinLnBrk="1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</a:pPr>
            <a:r>
              <a:rPr lang="zh-TW" altLang="en-US" sz="2800" b="1" dirty="0">
                <a:solidFill>
                  <a:srgbClr val="000099"/>
                </a:solidFill>
                <a:latin typeface="HY견명조"/>
                <a:ea typeface="標楷體" pitchFamily="65" charset="-120"/>
              </a:rPr>
              <a:t>追求學術卓越，增進人類福祉</a:t>
            </a:r>
          </a:p>
          <a:p>
            <a:pPr latinLnBrk="1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</a:pPr>
            <a:r>
              <a:rPr lang="zh-TW" altLang="en-US" sz="2800" b="1" dirty="0">
                <a:solidFill>
                  <a:srgbClr val="000099"/>
                </a:solidFill>
                <a:latin typeface="HY견명조"/>
                <a:ea typeface="標楷體" pitchFamily="65" charset="-120"/>
              </a:rPr>
              <a:t>兼顧博雅專精，培養領導人才</a:t>
            </a:r>
          </a:p>
          <a:p>
            <a:pPr latinLnBrk="1">
              <a:lnSpc>
                <a:spcPct val="80000"/>
              </a:lnSpc>
              <a:spcBef>
                <a:spcPct val="20000"/>
              </a:spcBef>
              <a:buClr>
                <a:srgbClr val="003366"/>
              </a:buClr>
            </a:pPr>
            <a:r>
              <a:rPr lang="zh-TW" altLang="en-US" sz="2800" b="1" dirty="0">
                <a:solidFill>
                  <a:srgbClr val="000099"/>
                </a:solidFill>
                <a:latin typeface="HY견명조"/>
                <a:ea typeface="標楷體" pitchFamily="65" charset="-120"/>
              </a:rPr>
              <a:t>開拓尖端領域，躋身一流大學</a:t>
            </a:r>
          </a:p>
        </p:txBody>
      </p:sp>
      <p:sp>
        <p:nvSpPr>
          <p:cNvPr id="6153" name="Rectangle 17"/>
          <p:cNvSpPr>
            <a:spLocks noChangeArrowheads="1"/>
          </p:cNvSpPr>
          <p:nvPr/>
        </p:nvSpPr>
        <p:spPr bwMode="auto">
          <a:xfrm>
            <a:off x="7924800" y="-26988"/>
            <a:ext cx="11842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0" tIns="45705" rIns="91410" bIns="45705" anchor="ctr"/>
          <a:lstStyle>
            <a:lvl1pPr marL="342900" indent="-34290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latinLnBrk="1">
              <a:spcBef>
                <a:spcPct val="20000"/>
              </a:spcBef>
              <a:buClr>
                <a:srgbClr val="003366"/>
              </a:buClr>
            </a:pPr>
            <a:endParaRPr lang="zh-TW" altLang="en-US" sz="1400" b="1">
              <a:solidFill>
                <a:schemeClr val="bg1"/>
              </a:solidFill>
              <a:latin typeface="HY견명조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68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286594" y="1077506"/>
            <a:ext cx="2719462" cy="64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8932" tIns="44466" rIns="88932" bIns="44466">
            <a:spAutoFit/>
          </a:bodyPr>
          <a:lstStyle/>
          <a:p>
            <a:pPr defTabSz="888364">
              <a:defRPr/>
            </a:pPr>
            <a:r>
              <a:rPr lang="zh-TW" alt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八個學院</a:t>
            </a:r>
          </a:p>
        </p:txBody>
      </p:sp>
      <p:sp>
        <p:nvSpPr>
          <p:cNvPr id="3" name="圓角矩形 2"/>
          <p:cNvSpPr/>
          <p:nvPr/>
        </p:nvSpPr>
        <p:spPr bwMode="auto">
          <a:xfrm>
            <a:off x="5484660" y="5813242"/>
            <a:ext cx="1000467" cy="4569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第一類組</a:t>
            </a:r>
          </a:p>
        </p:txBody>
      </p:sp>
      <p:sp>
        <p:nvSpPr>
          <p:cNvPr id="27" name="圓角矩形 26"/>
          <p:cNvSpPr/>
          <p:nvPr/>
        </p:nvSpPr>
        <p:spPr bwMode="auto">
          <a:xfrm>
            <a:off x="2402147" y="2211239"/>
            <a:ext cx="1000467" cy="473617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理學院</a:t>
            </a:r>
          </a:p>
        </p:txBody>
      </p:sp>
      <p:sp>
        <p:nvSpPr>
          <p:cNvPr id="28" name="圓角矩形 27"/>
          <p:cNvSpPr/>
          <p:nvPr/>
        </p:nvSpPr>
        <p:spPr bwMode="auto">
          <a:xfrm>
            <a:off x="1227393" y="2219598"/>
            <a:ext cx="1000467" cy="45690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管理學院</a:t>
            </a:r>
          </a:p>
        </p:txBody>
      </p:sp>
      <p:sp>
        <p:nvSpPr>
          <p:cNvPr id="31" name="圓角矩形 30"/>
          <p:cNvSpPr/>
          <p:nvPr/>
        </p:nvSpPr>
        <p:spPr bwMode="auto">
          <a:xfrm>
            <a:off x="3552575" y="2214877"/>
            <a:ext cx="1000467" cy="473617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500" dirty="0"/>
              <a:t>工學</a:t>
            </a: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院</a:t>
            </a:r>
          </a:p>
        </p:txBody>
      </p:sp>
      <p:sp>
        <p:nvSpPr>
          <p:cNvPr id="32" name="圓角矩形 31"/>
          <p:cNvSpPr/>
          <p:nvPr/>
        </p:nvSpPr>
        <p:spPr bwMode="auto">
          <a:xfrm>
            <a:off x="4630995" y="2221300"/>
            <a:ext cx="1165141" cy="473617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defTabSz="8883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500" dirty="0"/>
              <a:t>資電</a:t>
            </a: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學院</a:t>
            </a:r>
          </a:p>
        </p:txBody>
      </p:sp>
      <p:sp>
        <p:nvSpPr>
          <p:cNvPr id="33" name="圓角矩形 32"/>
          <p:cNvSpPr/>
          <p:nvPr/>
        </p:nvSpPr>
        <p:spPr bwMode="auto">
          <a:xfrm>
            <a:off x="5796136" y="2221299"/>
            <a:ext cx="1166841" cy="473617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defTabSz="8883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500" dirty="0"/>
              <a:t>地科</a:t>
            </a: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學院</a:t>
            </a:r>
          </a:p>
        </p:txBody>
      </p:sp>
      <p:sp>
        <p:nvSpPr>
          <p:cNvPr id="34" name="圓角矩形 33"/>
          <p:cNvSpPr/>
          <p:nvPr/>
        </p:nvSpPr>
        <p:spPr bwMode="auto">
          <a:xfrm>
            <a:off x="6948264" y="2205443"/>
            <a:ext cx="1096533" cy="473617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defTabSz="8883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500" dirty="0"/>
              <a:t>客家</a:t>
            </a: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學院</a:t>
            </a:r>
          </a:p>
        </p:txBody>
      </p:sp>
      <p:cxnSp>
        <p:nvCxnSpPr>
          <p:cNvPr id="6" name="肘形接點 5"/>
          <p:cNvCxnSpPr>
            <a:stCxn id="3" idx="2"/>
          </p:cNvCxnSpPr>
          <p:nvPr/>
        </p:nvCxnSpPr>
        <p:spPr bwMode="auto">
          <a:xfrm rot="5400000">
            <a:off x="5161261" y="5781132"/>
            <a:ext cx="334624" cy="131264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圓角矩形 28"/>
          <p:cNvSpPr/>
          <p:nvPr/>
        </p:nvSpPr>
        <p:spPr bwMode="auto">
          <a:xfrm>
            <a:off x="133544" y="2205443"/>
            <a:ext cx="918301" cy="456900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文學院</a:t>
            </a:r>
            <a:endParaRPr kumimoji="1" lang="zh-TW" altLang="en-US" sz="1700" dirty="0">
              <a:latin typeface="Verdana" pitchFamily="34" charset="0"/>
              <a:ea typeface="新細明體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55115" y="2852309"/>
            <a:ext cx="886391" cy="1666993"/>
            <a:chOff x="264369" y="2772668"/>
            <a:chExt cx="941412" cy="1487946"/>
          </a:xfrm>
        </p:grpSpPr>
        <p:sp>
          <p:nvSpPr>
            <p:cNvPr id="37" name="圓角矩形 36"/>
            <p:cNvSpPr/>
            <p:nvPr/>
          </p:nvSpPr>
          <p:spPr bwMode="auto">
            <a:xfrm>
              <a:off x="264369" y="2772668"/>
              <a:ext cx="941412" cy="40782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中文系</a:t>
              </a:r>
              <a:endParaRPr kumimoji="1" lang="zh-TW" altLang="en-US" sz="1700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  <p:sp>
          <p:nvSpPr>
            <p:cNvPr id="38" name="圓角矩形 37"/>
            <p:cNvSpPr/>
            <p:nvPr/>
          </p:nvSpPr>
          <p:spPr bwMode="auto">
            <a:xfrm>
              <a:off x="264369" y="3348732"/>
              <a:ext cx="941412" cy="40782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7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英文系</a:t>
              </a:r>
            </a:p>
          </p:txBody>
        </p:sp>
        <p:sp>
          <p:nvSpPr>
            <p:cNvPr id="39" name="圓角矩形 38"/>
            <p:cNvSpPr/>
            <p:nvPr/>
          </p:nvSpPr>
          <p:spPr bwMode="auto">
            <a:xfrm>
              <a:off x="264369" y="3852788"/>
              <a:ext cx="941412" cy="40782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法文系</a:t>
              </a:r>
              <a:endParaRPr kumimoji="1" lang="zh-TW" altLang="en-US" sz="1700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1195123" y="2838741"/>
            <a:ext cx="1039626" cy="2233726"/>
            <a:chOff x="1219496" y="2770863"/>
            <a:chExt cx="978259" cy="1993807"/>
          </a:xfrm>
        </p:grpSpPr>
        <p:sp>
          <p:nvSpPr>
            <p:cNvPr id="40" name="圓角矩形 39"/>
            <p:cNvSpPr/>
            <p:nvPr/>
          </p:nvSpPr>
          <p:spPr bwMode="auto">
            <a:xfrm>
              <a:off x="1239756" y="2770863"/>
              <a:ext cx="941412" cy="40782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企管系</a:t>
              </a:r>
            </a:p>
          </p:txBody>
        </p:sp>
        <p:sp>
          <p:nvSpPr>
            <p:cNvPr id="42" name="圓角矩形 41"/>
            <p:cNvSpPr/>
            <p:nvPr/>
          </p:nvSpPr>
          <p:spPr bwMode="auto">
            <a:xfrm>
              <a:off x="1238767" y="3348732"/>
              <a:ext cx="941412" cy="40782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經濟系</a:t>
              </a:r>
            </a:p>
          </p:txBody>
        </p:sp>
        <p:sp>
          <p:nvSpPr>
            <p:cNvPr id="44" name="圓角矩形 43"/>
            <p:cNvSpPr/>
            <p:nvPr/>
          </p:nvSpPr>
          <p:spPr bwMode="auto">
            <a:xfrm>
              <a:off x="1219496" y="3852788"/>
              <a:ext cx="941412" cy="40782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財金系</a:t>
              </a:r>
            </a:p>
          </p:txBody>
        </p:sp>
        <p:sp>
          <p:nvSpPr>
            <p:cNvPr id="45" name="圓角矩形 44"/>
            <p:cNvSpPr/>
            <p:nvPr/>
          </p:nvSpPr>
          <p:spPr bwMode="auto">
            <a:xfrm>
              <a:off x="1256343" y="4356844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資管系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2402147" y="2850694"/>
            <a:ext cx="1000467" cy="2784175"/>
            <a:chOff x="2260353" y="2771227"/>
            <a:chExt cx="941412" cy="2485134"/>
          </a:xfrm>
        </p:grpSpPr>
        <p:sp>
          <p:nvSpPr>
            <p:cNvPr id="49" name="圓角矩形 48"/>
            <p:cNvSpPr/>
            <p:nvPr/>
          </p:nvSpPr>
          <p:spPr bwMode="auto">
            <a:xfrm>
              <a:off x="2260353" y="4848535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光電系</a:t>
              </a:r>
            </a:p>
          </p:txBody>
        </p:sp>
        <p:sp>
          <p:nvSpPr>
            <p:cNvPr id="43" name="圓角矩形 42"/>
            <p:cNvSpPr/>
            <p:nvPr/>
          </p:nvSpPr>
          <p:spPr bwMode="auto">
            <a:xfrm>
              <a:off x="2260353" y="4355403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數學系</a:t>
              </a:r>
            </a:p>
          </p:txBody>
        </p:sp>
        <p:sp>
          <p:nvSpPr>
            <p:cNvPr id="47" name="圓角矩形 46"/>
            <p:cNvSpPr/>
            <p:nvPr/>
          </p:nvSpPr>
          <p:spPr bwMode="auto">
            <a:xfrm>
              <a:off x="2260353" y="3851347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化學系</a:t>
              </a:r>
            </a:p>
          </p:txBody>
        </p:sp>
        <p:sp>
          <p:nvSpPr>
            <p:cNvPr id="50" name="圓角矩形 49"/>
            <p:cNvSpPr/>
            <p:nvPr/>
          </p:nvSpPr>
          <p:spPr bwMode="auto">
            <a:xfrm>
              <a:off x="2260353" y="3347291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物理系</a:t>
              </a:r>
            </a:p>
          </p:txBody>
        </p:sp>
        <p:sp>
          <p:nvSpPr>
            <p:cNvPr id="51" name="圓角矩形 50"/>
            <p:cNvSpPr/>
            <p:nvPr/>
          </p:nvSpPr>
          <p:spPr bwMode="auto">
            <a:xfrm>
              <a:off x="2260353" y="2771227"/>
              <a:ext cx="941412" cy="473135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3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理學院</a:t>
              </a:r>
              <a:endParaRPr kumimoji="1" lang="en-US" altLang="zh-TW" sz="1300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3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學士班</a:t>
              </a:r>
              <a:endParaRPr kumimoji="1" lang="zh-TW" altLang="en-US" sz="1500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550242" y="2846469"/>
            <a:ext cx="1000467" cy="1609192"/>
            <a:chOff x="3792761" y="2844676"/>
            <a:chExt cx="941412" cy="1436353"/>
          </a:xfrm>
        </p:grpSpPr>
        <p:sp>
          <p:nvSpPr>
            <p:cNvPr id="41" name="圓角矩形 40"/>
            <p:cNvSpPr/>
            <p:nvPr/>
          </p:nvSpPr>
          <p:spPr bwMode="auto">
            <a:xfrm>
              <a:off x="3792761" y="2844676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化材系</a:t>
              </a:r>
            </a:p>
          </p:txBody>
        </p:sp>
        <p:sp>
          <p:nvSpPr>
            <p:cNvPr id="48" name="圓角矩形 47"/>
            <p:cNvSpPr/>
            <p:nvPr/>
          </p:nvSpPr>
          <p:spPr bwMode="auto">
            <a:xfrm>
              <a:off x="3792761" y="3348732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機械系</a:t>
              </a:r>
            </a:p>
          </p:txBody>
        </p:sp>
        <p:sp>
          <p:nvSpPr>
            <p:cNvPr id="30" name="圓角矩形 29"/>
            <p:cNvSpPr/>
            <p:nvPr/>
          </p:nvSpPr>
          <p:spPr bwMode="auto">
            <a:xfrm>
              <a:off x="3792761" y="3873203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土木系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731177" y="2823528"/>
            <a:ext cx="1005133" cy="1657547"/>
            <a:chOff x="4940499" y="2805322"/>
            <a:chExt cx="945802" cy="1479514"/>
          </a:xfrm>
        </p:grpSpPr>
        <p:sp>
          <p:nvSpPr>
            <p:cNvPr id="35" name="圓角矩形 34"/>
            <p:cNvSpPr/>
            <p:nvPr/>
          </p:nvSpPr>
          <p:spPr bwMode="auto">
            <a:xfrm>
              <a:off x="4944889" y="3877010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通訊系</a:t>
              </a:r>
            </a:p>
          </p:txBody>
        </p:sp>
        <p:sp>
          <p:nvSpPr>
            <p:cNvPr id="36" name="圓角矩形 35"/>
            <p:cNvSpPr/>
            <p:nvPr/>
          </p:nvSpPr>
          <p:spPr bwMode="auto">
            <a:xfrm>
              <a:off x="4940499" y="3332535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資工系</a:t>
              </a:r>
            </a:p>
          </p:txBody>
        </p:sp>
        <p:sp>
          <p:nvSpPr>
            <p:cNvPr id="52" name="圓角矩形 51"/>
            <p:cNvSpPr/>
            <p:nvPr/>
          </p:nvSpPr>
          <p:spPr bwMode="auto">
            <a:xfrm>
              <a:off x="4944889" y="2805322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電機系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874748" y="2819190"/>
            <a:ext cx="1012314" cy="1048890"/>
            <a:chOff x="5886301" y="2805506"/>
            <a:chExt cx="952559" cy="936231"/>
          </a:xfrm>
        </p:grpSpPr>
        <p:sp>
          <p:nvSpPr>
            <p:cNvPr id="53" name="圓角矩形 52"/>
            <p:cNvSpPr/>
            <p:nvPr/>
          </p:nvSpPr>
          <p:spPr bwMode="auto">
            <a:xfrm>
              <a:off x="5886301" y="3333911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大氣系</a:t>
              </a:r>
            </a:p>
          </p:txBody>
        </p:sp>
        <p:sp>
          <p:nvSpPr>
            <p:cNvPr id="54" name="圓角矩形 53"/>
            <p:cNvSpPr/>
            <p:nvPr/>
          </p:nvSpPr>
          <p:spPr bwMode="auto">
            <a:xfrm>
              <a:off x="5897448" y="2805506"/>
              <a:ext cx="941412" cy="40782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88836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TW" altLang="en-US" sz="1500" dirty="0">
                  <a:solidFill>
                    <a:srgbClr val="FFFFFF"/>
                  </a:solidFill>
                  <a:latin typeface="Verdana" pitchFamily="34" charset="0"/>
                  <a:ea typeface="新細明體" pitchFamily="18" charset="-120"/>
                </a:rPr>
                <a:t>地科系</a:t>
              </a:r>
            </a:p>
          </p:txBody>
        </p:sp>
      </p:grpSp>
      <p:sp>
        <p:nvSpPr>
          <p:cNvPr id="55" name="圓角矩形 54"/>
          <p:cNvSpPr/>
          <p:nvPr/>
        </p:nvSpPr>
        <p:spPr bwMode="auto">
          <a:xfrm>
            <a:off x="7003859" y="2829127"/>
            <a:ext cx="1000467" cy="4569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rPr>
              <a:t>客家系</a:t>
            </a:r>
          </a:p>
        </p:txBody>
      </p:sp>
      <p:sp>
        <p:nvSpPr>
          <p:cNvPr id="56" name="圓角矩形 55"/>
          <p:cNvSpPr/>
          <p:nvPr/>
        </p:nvSpPr>
        <p:spPr bwMode="auto">
          <a:xfrm>
            <a:off x="6632537" y="5813242"/>
            <a:ext cx="1000467" cy="45690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第二類組</a:t>
            </a:r>
          </a:p>
        </p:txBody>
      </p:sp>
      <p:sp>
        <p:nvSpPr>
          <p:cNvPr id="57" name="圓角矩形 56"/>
          <p:cNvSpPr/>
          <p:nvPr/>
        </p:nvSpPr>
        <p:spPr bwMode="auto">
          <a:xfrm>
            <a:off x="7703889" y="5818259"/>
            <a:ext cx="1000467" cy="4569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第三類組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973675" y="5191822"/>
            <a:ext cx="1676611" cy="561993"/>
          </a:xfrm>
          <a:prstGeom prst="rect">
            <a:avLst/>
          </a:prstGeom>
          <a:noFill/>
        </p:spPr>
        <p:txBody>
          <a:bodyPr wrap="none" lIns="99359" tIns="49679" rIns="99359" bIns="49679" rtlCol="0">
            <a:spAutoFit/>
          </a:bodyPr>
          <a:lstStyle/>
          <a:p>
            <a:r>
              <a:rPr lang="zh-TW" altLang="en-US" sz="1500" dirty="0">
                <a:solidFill>
                  <a:srgbClr val="000000"/>
                </a:solidFill>
              </a:rPr>
              <a:t>大學部</a:t>
            </a:r>
            <a:r>
              <a:rPr lang="en-US" altLang="zh-TW" sz="1500" dirty="0">
                <a:solidFill>
                  <a:srgbClr val="000000"/>
                </a:solidFill>
              </a:rPr>
              <a:t>:</a:t>
            </a:r>
            <a:r>
              <a:rPr lang="zh-TW" altLang="en-US" sz="1500" dirty="0">
                <a:solidFill>
                  <a:srgbClr val="000000"/>
                </a:solidFill>
              </a:rPr>
              <a:t> </a:t>
            </a:r>
            <a:r>
              <a:rPr lang="en-US" altLang="zh-TW" sz="1500" dirty="0">
                <a:solidFill>
                  <a:srgbClr val="C00000"/>
                </a:solidFill>
              </a:rPr>
              <a:t>23</a:t>
            </a:r>
            <a:r>
              <a:rPr lang="zh-TW" altLang="en-US" sz="1500" dirty="0">
                <a:solidFill>
                  <a:srgbClr val="000000"/>
                </a:solidFill>
              </a:rPr>
              <a:t>個科系</a:t>
            </a:r>
            <a:endParaRPr lang="en-US" altLang="zh-TW" sz="1500" dirty="0">
              <a:solidFill>
                <a:srgbClr val="000000"/>
              </a:solidFill>
            </a:endParaRPr>
          </a:p>
          <a:p>
            <a:r>
              <a:rPr lang="zh-TW" altLang="en-US" sz="1500" dirty="0">
                <a:solidFill>
                  <a:srgbClr val="000000"/>
                </a:solidFill>
              </a:rPr>
              <a:t>研究所</a:t>
            </a:r>
            <a:r>
              <a:rPr lang="en-US" altLang="zh-TW" sz="1500" dirty="0">
                <a:solidFill>
                  <a:srgbClr val="000000"/>
                </a:solidFill>
              </a:rPr>
              <a:t>:</a:t>
            </a:r>
            <a:r>
              <a:rPr lang="zh-TW" altLang="en-US" sz="1500" dirty="0">
                <a:solidFill>
                  <a:srgbClr val="000000"/>
                </a:solidFill>
              </a:rPr>
              <a:t> </a:t>
            </a:r>
            <a:r>
              <a:rPr lang="en-US" altLang="zh-TW" sz="1500" dirty="0">
                <a:solidFill>
                  <a:srgbClr val="000000"/>
                </a:solidFill>
              </a:rPr>
              <a:t>59</a:t>
            </a:r>
            <a:r>
              <a:rPr lang="zh-TW" altLang="en-US" sz="1500" dirty="0">
                <a:solidFill>
                  <a:srgbClr val="000000"/>
                </a:solidFill>
              </a:rPr>
              <a:t>個系所</a:t>
            </a:r>
          </a:p>
        </p:txBody>
      </p:sp>
      <p:sp>
        <p:nvSpPr>
          <p:cNvPr id="58" name="圓角矩形 57"/>
          <p:cNvSpPr/>
          <p:nvPr/>
        </p:nvSpPr>
        <p:spPr bwMode="auto">
          <a:xfrm>
            <a:off x="3801108" y="1391074"/>
            <a:ext cx="1000467" cy="473617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latin typeface="Verdana" pitchFamily="34" charset="0"/>
                <a:ea typeface="新細明體" pitchFamily="18" charset="-120"/>
              </a:rPr>
              <a:t>大學部</a:t>
            </a:r>
          </a:p>
        </p:txBody>
      </p:sp>
      <p:sp>
        <p:nvSpPr>
          <p:cNvPr id="46" name="圓角矩形 45"/>
          <p:cNvSpPr/>
          <p:nvPr/>
        </p:nvSpPr>
        <p:spPr bwMode="auto">
          <a:xfrm>
            <a:off x="8126851" y="2852143"/>
            <a:ext cx="1000467" cy="456901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dirty="0">
                <a:solidFill>
                  <a:srgbClr val="FFFFFF"/>
                </a:solidFill>
                <a:latin typeface="Verdana" pitchFamily="34" charset="0"/>
                <a:ea typeface="新細明體" pitchFamily="18" charset="-120"/>
              </a:rPr>
              <a:t>生科系</a:t>
            </a:r>
          </a:p>
        </p:txBody>
      </p:sp>
      <p:sp>
        <p:nvSpPr>
          <p:cNvPr id="61" name="圓角矩形 60"/>
          <p:cNvSpPr/>
          <p:nvPr/>
        </p:nvSpPr>
        <p:spPr bwMode="auto">
          <a:xfrm>
            <a:off x="8126851" y="3438217"/>
            <a:ext cx="1000467" cy="43246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cap="flat" cmpd="sng" algn="ctr">
            <a:solidFill>
              <a:schemeClr val="accent4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500" b="1" dirty="0">
                <a:solidFill>
                  <a:schemeClr val="bg1"/>
                </a:solidFill>
                <a:latin typeface="Verdana" pitchFamily="34" charset="0"/>
                <a:ea typeface="新細明體" pitchFamily="18" charset="-120"/>
              </a:rPr>
              <a:t>生醫系</a:t>
            </a:r>
          </a:p>
        </p:txBody>
      </p:sp>
      <p:sp>
        <p:nvSpPr>
          <p:cNvPr id="62" name="圓角矩形 61"/>
          <p:cNvSpPr/>
          <p:nvPr/>
        </p:nvSpPr>
        <p:spPr bwMode="auto">
          <a:xfrm>
            <a:off x="8143533" y="2197084"/>
            <a:ext cx="1000467" cy="545868"/>
          </a:xfrm>
          <a:prstGeom prst="round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9359" tIns="49679" rIns="99359" bIns="49679" numCol="1" rtlCol="0" anchor="t" anchorCtr="0" compatLnSpc="1">
            <a:prstTxWarp prst="textNoShape">
              <a:avLst/>
            </a:prstTxWarp>
          </a:bodyPr>
          <a:lstStyle/>
          <a:p>
            <a:pPr algn="ctr" defTabSz="888364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500" dirty="0" smtClean="0">
                <a:solidFill>
                  <a:srgbClr val="FF0000"/>
                </a:solidFill>
              </a:rPr>
              <a:t>生醫理工</a:t>
            </a:r>
            <a:r>
              <a:rPr kumimoji="1" lang="zh-TW" altLang="en-US" sz="1500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</a:rPr>
              <a:t>學院</a:t>
            </a:r>
            <a:endParaRPr kumimoji="1" lang="zh-TW" altLang="en-US" sz="1500" dirty="0">
              <a:solidFill>
                <a:srgbClr val="FF0000"/>
              </a:solidFill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984894" y="6259188"/>
            <a:ext cx="2949037" cy="331161"/>
          </a:xfrm>
          <a:prstGeom prst="rect">
            <a:avLst/>
          </a:prstGeom>
          <a:noFill/>
        </p:spPr>
        <p:txBody>
          <a:bodyPr wrap="square" lIns="99359" tIns="49679" rIns="99359" bIns="49679" rtlCol="0">
            <a:spAutoFit/>
          </a:bodyPr>
          <a:lstStyle/>
          <a:p>
            <a:r>
              <a:rPr lang="en-US" altLang="zh-TW" sz="1500" dirty="0">
                <a:solidFill>
                  <a:srgbClr val="000000"/>
                </a:solidFill>
              </a:rPr>
              <a:t>* </a:t>
            </a:r>
            <a:r>
              <a:rPr lang="zh-TW" altLang="en-US" sz="1500" dirty="0">
                <a:solidFill>
                  <a:srgbClr val="000000"/>
                </a:solidFill>
              </a:rPr>
              <a:t>生醫系</a:t>
            </a:r>
            <a:r>
              <a:rPr lang="en-US" altLang="zh-TW" sz="1500" dirty="0">
                <a:solidFill>
                  <a:srgbClr val="000000"/>
                </a:solidFill>
              </a:rPr>
              <a:t>:</a:t>
            </a:r>
            <a:r>
              <a:rPr lang="zh-TW" altLang="en-US" sz="1500" dirty="0">
                <a:solidFill>
                  <a:srgbClr val="000000"/>
                </a:solidFill>
              </a:rPr>
              <a:t> </a:t>
            </a:r>
            <a:r>
              <a:rPr lang="en-US" altLang="zh-TW" sz="1500" dirty="0">
                <a:solidFill>
                  <a:srgbClr val="000000"/>
                </a:solidFill>
              </a:rPr>
              <a:t>104</a:t>
            </a:r>
            <a:r>
              <a:rPr lang="zh-TW" altLang="en-US" sz="1500" dirty="0">
                <a:solidFill>
                  <a:srgbClr val="000000"/>
                </a:solidFill>
              </a:rPr>
              <a:t> 學年度開始招生</a:t>
            </a:r>
          </a:p>
        </p:txBody>
      </p:sp>
    </p:spTree>
    <p:extLst>
      <p:ext uri="{BB962C8B-B14F-4D97-AF65-F5344CB8AC3E}">
        <p14:creationId xmlns:p14="http://schemas.microsoft.com/office/powerpoint/2010/main" xmlns="" val="168312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438572"/>
            <a:ext cx="8229600" cy="854968"/>
          </a:xfrm>
        </p:spPr>
        <p:txBody>
          <a:bodyPr/>
          <a:lstStyle/>
          <a:p>
            <a:pPr algn="ctr"/>
            <a:r>
              <a:rPr lang="zh-TW" altLang="en-US" b="1" dirty="0">
                <a:latin typeface="+mn-ea"/>
                <a:ea typeface="+mn-ea"/>
              </a:rPr>
              <a:t>生醫理</a:t>
            </a:r>
            <a:r>
              <a:rPr lang="zh-TW" altLang="en-US" b="1" dirty="0" smtClean="0">
                <a:latin typeface="+mn-ea"/>
                <a:ea typeface="+mn-ea"/>
              </a:rPr>
              <a:t>工學院成立宗旨</a:t>
            </a:r>
            <a:endParaRPr lang="zh-TW" altLang="en-US" b="1" dirty="0">
              <a:latin typeface="+mn-ea"/>
              <a:ea typeface="+mn-ea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72008" y="1484784"/>
            <a:ext cx="8892480" cy="554461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zh-TW" altLang="en-US" dirty="0"/>
              <a:t>訓練跨</a:t>
            </a:r>
            <a:r>
              <a:rPr lang="zh-TW" altLang="en-US" dirty="0" smtClean="0"/>
              <a:t>領域</a:t>
            </a:r>
            <a:r>
              <a:rPr lang="zh-TW" altLang="en-US" dirty="0"/>
              <a:t>基礎</a:t>
            </a:r>
            <a:r>
              <a:rPr lang="zh-TW" altLang="en-US" dirty="0" smtClean="0"/>
              <a:t>科學研究人員</a:t>
            </a:r>
            <a:r>
              <a:rPr lang="zh-TW" altLang="en-US" dirty="0"/>
              <a:t>、工程師、臨床醫師，</a:t>
            </a:r>
            <a:r>
              <a:rPr lang="zh-TW" altLang="en-US" dirty="0" smtClean="0"/>
              <a:t>促進合作</a:t>
            </a:r>
            <a:r>
              <a:rPr lang="zh-TW" altLang="zh-TW" dirty="0"/>
              <a:t>，</a:t>
            </a:r>
            <a:r>
              <a:rPr lang="zh-TW" altLang="en-US" dirty="0" smtClean="0"/>
              <a:t>研發</a:t>
            </a:r>
            <a:r>
              <a:rPr lang="zh-TW" altLang="en-US" dirty="0"/>
              <a:t>創新技術</a:t>
            </a:r>
            <a:r>
              <a:rPr lang="zh-TW" altLang="en-US" dirty="0" smtClean="0"/>
              <a:t>，並協助臺灣</a:t>
            </a:r>
            <a:r>
              <a:rPr lang="zh-TW" altLang="en-US" dirty="0"/>
              <a:t>的生醫科技產業發展。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zh-TW" altLang="en-US" sz="2600" b="1" dirty="0" smtClean="0">
                <a:solidFill>
                  <a:srgbClr val="7030A0"/>
                </a:solidFill>
              </a:rPr>
              <a:t>教學：</a:t>
            </a:r>
            <a:r>
              <a:rPr lang="zh-TW" altLang="zh-TW" sz="2600" b="1" dirty="0" smtClean="0">
                <a:solidFill>
                  <a:srgbClr val="7030A0"/>
                </a:solidFill>
              </a:rPr>
              <a:t>以跨領域教學方法培育</a:t>
            </a:r>
            <a:r>
              <a:rPr lang="en-US" altLang="zh-TW" sz="2600" b="1" dirty="0" smtClean="0">
                <a:solidFill>
                  <a:srgbClr val="7030A0"/>
                </a:solidFill>
              </a:rPr>
              <a:t>21</a:t>
            </a:r>
            <a:r>
              <a:rPr lang="zh-TW" altLang="zh-TW" sz="2600" b="1" dirty="0" smtClean="0">
                <a:solidFill>
                  <a:srgbClr val="7030A0"/>
                </a:solidFill>
              </a:rPr>
              <a:t>世紀生醫人才</a:t>
            </a:r>
            <a:endParaRPr lang="en-US" altLang="zh-TW" sz="2600" b="1" dirty="0" smtClean="0">
              <a:solidFill>
                <a:srgbClr val="7030A0"/>
              </a:solidFill>
            </a:endParaRPr>
          </a:p>
          <a:p>
            <a:pPr marL="795528" lvl="2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zh-TW" altLang="en-US" sz="2200" dirty="0" smtClean="0"/>
              <a:t>整體規劃學院課程，強調整合基礎生醫、數據分析與工程設計</a:t>
            </a:r>
            <a:endParaRPr lang="en-US" altLang="zh-TW" sz="2200" dirty="0" smtClean="0"/>
          </a:p>
          <a:p>
            <a:pPr marL="795528" lvl="2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zh-TW" altLang="en-US" sz="2200" dirty="0"/>
              <a:t>提供</a:t>
            </a:r>
            <a:r>
              <a:rPr lang="zh-TW" altLang="en-US" sz="2200" dirty="0" smtClean="0"/>
              <a:t>正式產業實習管道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zh-TW" altLang="en-US" sz="2600" b="1" dirty="0" smtClean="0">
                <a:solidFill>
                  <a:srgbClr val="7030A0"/>
                </a:solidFill>
              </a:rPr>
              <a:t>研究：</a:t>
            </a:r>
            <a:r>
              <a:rPr lang="zh-TW" altLang="zh-TW" sz="2600" b="1" dirty="0" smtClean="0">
                <a:solidFill>
                  <a:srgbClr val="7030A0"/>
                </a:solidFill>
              </a:rPr>
              <a:t>追求卓越的跨領域研究</a:t>
            </a:r>
            <a:endParaRPr lang="en-US" altLang="zh-TW" sz="2600" b="1" dirty="0" smtClean="0">
              <a:solidFill>
                <a:srgbClr val="7030A0"/>
              </a:solidFill>
            </a:endParaRPr>
          </a:p>
          <a:p>
            <a:pPr marL="795528" lvl="2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zh-TW" altLang="en-US" sz="2200" dirty="0" smtClean="0"/>
              <a:t>傳統基礎生命科學與</a:t>
            </a:r>
            <a:r>
              <a:rPr lang="zh-TW" altLang="zh-TW" sz="2200" dirty="0" smtClean="0"/>
              <a:t>臨床導向</a:t>
            </a:r>
            <a:r>
              <a:rPr lang="zh-TW" altLang="en-US" sz="2200" dirty="0" smtClean="0"/>
              <a:t>並重之</a:t>
            </a:r>
            <a:r>
              <a:rPr lang="zh-TW" altLang="zh-TW" sz="2200" dirty="0" smtClean="0"/>
              <a:t>研究</a:t>
            </a:r>
            <a:endParaRPr lang="en-US" altLang="zh-TW" sz="2200" dirty="0" smtClean="0"/>
          </a:p>
          <a:p>
            <a:pPr marL="795528" lvl="2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zh-TW" altLang="en-US" sz="2200" dirty="0" smtClean="0"/>
              <a:t>開創生醫與工程跨領域轉譯醫學研究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 2"/>
              <a:buChar char=""/>
              <a:defRPr/>
            </a:pPr>
            <a:r>
              <a:rPr lang="zh-TW" altLang="en-US" sz="2600" b="1" dirty="0" smtClean="0">
                <a:solidFill>
                  <a:srgbClr val="7030A0"/>
                </a:solidFill>
              </a:rPr>
              <a:t>產業化：</a:t>
            </a:r>
            <a:r>
              <a:rPr lang="zh-TW" altLang="zh-TW" sz="2600" b="1" dirty="0" smtClean="0">
                <a:solidFill>
                  <a:srgbClr val="7030A0"/>
                </a:solidFill>
              </a:rPr>
              <a:t>輔助生醫產業升級</a:t>
            </a:r>
            <a:endParaRPr lang="en-US" altLang="zh-TW" sz="2600" b="1" dirty="0" smtClean="0">
              <a:solidFill>
                <a:srgbClr val="7030A0"/>
              </a:solidFill>
            </a:endParaRPr>
          </a:p>
          <a:p>
            <a:pPr marL="795528" lvl="2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zh-TW" altLang="en-US" sz="2200" dirty="0" smtClean="0"/>
              <a:t>擔任生醫產業智庫、</a:t>
            </a:r>
            <a:r>
              <a:rPr lang="zh-TW" altLang="zh-TW" sz="2200" dirty="0" smtClean="0"/>
              <a:t>與臨床醫師緊密合作</a:t>
            </a:r>
            <a:endParaRPr lang="en-US" altLang="zh-TW" sz="2200" dirty="0" smtClean="0"/>
          </a:p>
          <a:p>
            <a:pPr marL="795528" lvl="2"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 2"/>
              <a:buChar char=""/>
              <a:defRPr/>
            </a:pPr>
            <a:r>
              <a:rPr lang="zh-TW" altLang="zh-TW" sz="2200" dirty="0" smtClean="0"/>
              <a:t>積極邀請業界參與本院的教學與研究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42640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9464" y="184448"/>
            <a:ext cx="8229600" cy="1143000"/>
          </a:xfrm>
        </p:spPr>
        <p:txBody>
          <a:bodyPr/>
          <a:lstStyle/>
          <a:p>
            <a:pPr algn="ctr"/>
            <a:r>
              <a:rPr lang="en-US" altLang="zh-TW" b="1" dirty="0" smtClean="0"/>
              <a:t>    </a:t>
            </a:r>
            <a:r>
              <a:rPr lang="zh-TW" altLang="en-US" b="1" dirty="0" smtClean="0"/>
              <a:t>生醫理工學院跨領域功能</a:t>
            </a:r>
            <a:endParaRPr lang="zh-TW" altLang="en-US" b="1" dirty="0"/>
          </a:p>
        </p:txBody>
      </p:sp>
      <p:grpSp>
        <p:nvGrpSpPr>
          <p:cNvPr id="64" name="群組 63"/>
          <p:cNvGrpSpPr/>
          <p:nvPr/>
        </p:nvGrpSpPr>
        <p:grpSpPr>
          <a:xfrm>
            <a:off x="107504" y="1484784"/>
            <a:ext cx="8928991" cy="5199677"/>
            <a:chOff x="406462" y="977610"/>
            <a:chExt cx="9303014" cy="5425587"/>
          </a:xfrm>
        </p:grpSpPr>
        <p:sp>
          <p:nvSpPr>
            <p:cNvPr id="65" name="线形标注 2(带强调线) 26"/>
            <p:cNvSpPr>
              <a:spLocks/>
            </p:cNvSpPr>
            <p:nvPr/>
          </p:nvSpPr>
          <p:spPr bwMode="auto">
            <a:xfrm>
              <a:off x="6122990" y="1196976"/>
              <a:ext cx="1360487" cy="354013"/>
            </a:xfrm>
            <a:prstGeom prst="accentCallout2">
              <a:avLst>
                <a:gd name="adj1" fmla="val 60324"/>
                <a:gd name="adj2" fmla="val 769"/>
                <a:gd name="adj3" fmla="val 60324"/>
                <a:gd name="adj4" fmla="val -22250"/>
                <a:gd name="adj5" fmla="val 195417"/>
                <a:gd name="adj6" fmla="val -53565"/>
              </a:avLst>
            </a:prstGeom>
            <a:noFill/>
            <a:ln w="25400">
              <a:solidFill>
                <a:srgbClr val="FFC000">
                  <a:alpha val="78038"/>
                </a:srgbClr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en-US" sz="1600">
                <a:latin typeface="Calibri" pitchFamily="34" charset="0"/>
              </a:endParaRPr>
            </a:p>
          </p:txBody>
        </p:sp>
        <p:grpSp>
          <p:nvGrpSpPr>
            <p:cNvPr id="66" name="群組 65"/>
            <p:cNvGrpSpPr/>
            <p:nvPr/>
          </p:nvGrpSpPr>
          <p:grpSpPr>
            <a:xfrm>
              <a:off x="406462" y="977610"/>
              <a:ext cx="9303014" cy="5425587"/>
              <a:chOff x="406462" y="977610"/>
              <a:chExt cx="9303014" cy="5425587"/>
            </a:xfrm>
          </p:grpSpPr>
          <p:grpSp>
            <p:nvGrpSpPr>
              <p:cNvPr id="67" name="群組 66"/>
              <p:cNvGrpSpPr/>
              <p:nvPr/>
            </p:nvGrpSpPr>
            <p:grpSpPr>
              <a:xfrm>
                <a:off x="406462" y="977610"/>
                <a:ext cx="9303014" cy="5425587"/>
                <a:chOff x="406462" y="977610"/>
                <a:chExt cx="9303014" cy="5425587"/>
              </a:xfrm>
            </p:grpSpPr>
            <p:grpSp>
              <p:nvGrpSpPr>
                <p:cNvPr id="71" name="群組 34"/>
                <p:cNvGrpSpPr>
                  <a:grpSpLocks/>
                </p:cNvGrpSpPr>
                <p:nvPr/>
              </p:nvGrpSpPr>
              <p:grpSpPr bwMode="auto">
                <a:xfrm>
                  <a:off x="2212976" y="1373189"/>
                  <a:ext cx="3895725" cy="3952875"/>
                  <a:chOff x="2213486" y="1373335"/>
                  <a:chExt cx="3895328" cy="3952955"/>
                </a:xfrm>
              </p:grpSpPr>
              <p:grpSp>
                <p:nvGrpSpPr>
                  <p:cNvPr id="77" name="群組 31"/>
                  <p:cNvGrpSpPr>
                    <a:grpSpLocks/>
                  </p:cNvGrpSpPr>
                  <p:nvPr/>
                </p:nvGrpSpPr>
                <p:grpSpPr bwMode="auto">
                  <a:xfrm rot="2700000">
                    <a:off x="2184672" y="1402149"/>
                    <a:ext cx="3952955" cy="3895328"/>
                    <a:chOff x="2118619" y="1271512"/>
                    <a:chExt cx="4894960" cy="4866282"/>
                  </a:xfrm>
                </p:grpSpPr>
                <p:pic>
                  <p:nvPicPr>
                    <p:cNvPr id="81" name="Picture 53" descr="그림1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3196647" y="2365220"/>
                      <a:ext cx="2803506" cy="280556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82" name="Group 5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641607" y="2991690"/>
                      <a:ext cx="1371972" cy="1379838"/>
                      <a:chOff x="922" y="795"/>
                      <a:chExt cx="1044" cy="1049"/>
                    </a:xfrm>
                  </p:grpSpPr>
                  <p:sp>
                    <p:nvSpPr>
                      <p:cNvPr id="95" name="Oval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22" y="795"/>
                        <a:ext cx="1044" cy="104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  <p:txBody>
                      <a:bodyPr wrap="none" anchor="ctr"/>
                      <a:lstStyle/>
                      <a:p>
                        <a:endParaRPr lang="ko-KR" altLang="en-US"/>
                      </a:p>
                    </p:txBody>
                  </p:sp>
                  <p:sp>
                    <p:nvSpPr>
                      <p:cNvPr id="96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 rot="-2700000">
                        <a:off x="976" y="845"/>
                        <a:ext cx="952" cy="952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C8EBB9"/>
                          </a:gs>
                          <a:gs pos="100000">
                            <a:srgbClr val="8DD67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r>
                          <a:rPr lang="zh-TW" altLang="en-US" sz="2500" b="1" dirty="0">
                            <a:solidFill>
                              <a:srgbClr val="3C7121"/>
                            </a:solidFill>
                            <a:latin typeface="+mn-ea"/>
                            <a:ea typeface="+mn-ea"/>
                            <a:cs typeface="BiauKai"/>
                          </a:rPr>
                          <a:t>合作</a:t>
                        </a:r>
                        <a:endParaRPr lang="en-US" altLang="zh-TW" sz="2500" b="1" dirty="0">
                          <a:solidFill>
                            <a:srgbClr val="3C7121"/>
                          </a:solidFill>
                          <a:latin typeface="+mn-ea"/>
                          <a:ea typeface="+mn-ea"/>
                          <a:cs typeface="BiauKai"/>
                        </a:endParaRPr>
                      </a:p>
                      <a:p>
                        <a:pPr algn="ctr"/>
                        <a:r>
                          <a:rPr lang="zh-TW" altLang="en-US" sz="2500" b="1" dirty="0">
                            <a:solidFill>
                              <a:srgbClr val="3C7121"/>
                            </a:solidFill>
                            <a:latin typeface="+mn-ea"/>
                            <a:ea typeface="+mn-ea"/>
                            <a:cs typeface="BiauKai"/>
                          </a:rPr>
                          <a:t>醫院</a:t>
                        </a:r>
                        <a:endParaRPr lang="en-US" altLang="ko-KR" sz="2500" b="1" dirty="0">
                          <a:solidFill>
                            <a:srgbClr val="3C7121"/>
                          </a:solidFill>
                          <a:latin typeface="+mn-ea"/>
                          <a:ea typeface="+mn-ea"/>
                          <a:cs typeface="BiauKai"/>
                        </a:endParaRPr>
                      </a:p>
                    </p:txBody>
                  </p:sp>
                  <p:sp>
                    <p:nvSpPr>
                      <p:cNvPr id="97" name="AutoShape 57"/>
                      <p:cNvSpPr>
                        <a:spLocks noChangeArrowheads="1"/>
                      </p:cNvSpPr>
                      <p:nvPr/>
                    </p:nvSpPr>
                    <p:spPr bwMode="auto">
                      <a:xfrm rot="2615344">
                        <a:off x="1021" y="890"/>
                        <a:ext cx="862" cy="86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1854 w 21600"/>
                          <a:gd name="T13" fmla="*/ 0 h 21600"/>
                          <a:gd name="T14" fmla="*/ 19746 w 21600"/>
                          <a:gd name="T15" fmla="*/ 5337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4059" y="3734"/>
                            </a:moveTo>
                            <a:cubicBezTo>
                              <a:pt x="5875" y="2001"/>
                              <a:pt x="8289" y="1034"/>
                              <a:pt x="10800" y="1035"/>
                            </a:cubicBezTo>
                            <a:cubicBezTo>
                              <a:pt x="13310" y="1035"/>
                              <a:pt x="15724" y="2001"/>
                              <a:pt x="17540" y="3734"/>
                            </a:cubicBezTo>
                            <a:lnTo>
                              <a:pt x="18254" y="2985"/>
                            </a:lnTo>
                            <a:cubicBezTo>
                              <a:pt x="16246" y="1069"/>
                              <a:pt x="13576" y="-1"/>
                              <a:pt x="10799" y="0"/>
                            </a:cubicBezTo>
                            <a:cubicBezTo>
                              <a:pt x="8023" y="0"/>
                              <a:pt x="5353" y="1069"/>
                              <a:pt x="3345" y="2985"/>
                            </a:cubicBezTo>
                            <a:lnTo>
                              <a:pt x="4059" y="3734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</p:grpSp>
                <p:grpSp>
                  <p:nvGrpSpPr>
                    <p:cNvPr id="83" name="Group 5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777584" y="1271512"/>
                      <a:ext cx="1374550" cy="1374549"/>
                      <a:chOff x="843" y="711"/>
                      <a:chExt cx="1044" cy="1044"/>
                    </a:xfrm>
                  </p:grpSpPr>
                  <p:sp>
                    <p:nvSpPr>
                      <p:cNvPr id="92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36" y="714"/>
                        <a:ext cx="1048" cy="1044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  <p:txBody>
                      <a:bodyPr wrap="none" anchor="ctr"/>
                      <a:lstStyle/>
                      <a:p>
                        <a:endParaRPr lang="ko-KR" altLang="en-US"/>
                      </a:p>
                    </p:txBody>
                  </p:sp>
                  <p:sp>
                    <p:nvSpPr>
                      <p:cNvPr id="93" name="Oval 60"/>
                      <p:cNvSpPr>
                        <a:spLocks noChangeArrowheads="1"/>
                      </p:cNvSpPr>
                      <p:nvPr/>
                    </p:nvSpPr>
                    <p:spPr bwMode="auto">
                      <a:xfrm rot="-2700000">
                        <a:off x="872" y="758"/>
                        <a:ext cx="952" cy="952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FE483"/>
                          </a:gs>
                          <a:gs pos="100000">
                            <a:srgbClr val="FFC800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r>
                          <a:rPr lang="zh-TW" altLang="en-US" sz="2500" b="1" dirty="0">
                            <a:solidFill>
                              <a:srgbClr val="743A00"/>
                            </a:solidFill>
                            <a:latin typeface="+mn-ea"/>
                            <a:ea typeface="+mn-ea"/>
                          </a:rPr>
                          <a:t>跨國</a:t>
                        </a:r>
                        <a:endParaRPr lang="en-US" altLang="zh-TW" sz="2500" b="1" dirty="0">
                          <a:solidFill>
                            <a:srgbClr val="743A00"/>
                          </a:solidFill>
                          <a:latin typeface="+mn-ea"/>
                          <a:ea typeface="+mn-ea"/>
                        </a:endParaRPr>
                      </a:p>
                      <a:p>
                        <a:pPr algn="ctr"/>
                        <a:r>
                          <a:rPr lang="zh-TW" altLang="en-US" sz="2500" b="1" dirty="0">
                            <a:solidFill>
                              <a:srgbClr val="743A00"/>
                            </a:solidFill>
                            <a:latin typeface="+mn-ea"/>
                            <a:ea typeface="+mn-ea"/>
                          </a:rPr>
                          <a:t>合作</a:t>
                        </a:r>
                        <a:endParaRPr lang="en-US" altLang="ko-KR" sz="2500" b="1" dirty="0">
                          <a:solidFill>
                            <a:srgbClr val="743A00"/>
                          </a:solidFill>
                          <a:latin typeface="+mn-ea"/>
                          <a:ea typeface="+mn-ea"/>
                        </a:endParaRPr>
                      </a:p>
                    </p:txBody>
                  </p:sp>
                  <p:sp>
                    <p:nvSpPr>
                      <p:cNvPr id="94" name="AutoShape 61"/>
                      <p:cNvSpPr>
                        <a:spLocks noChangeArrowheads="1"/>
                      </p:cNvSpPr>
                      <p:nvPr/>
                    </p:nvSpPr>
                    <p:spPr bwMode="auto">
                      <a:xfrm rot="2615344">
                        <a:off x="936" y="805"/>
                        <a:ext cx="862" cy="86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1854 w 21600"/>
                          <a:gd name="T13" fmla="*/ 0 h 21600"/>
                          <a:gd name="T14" fmla="*/ 19746 w 21600"/>
                          <a:gd name="T15" fmla="*/ 5337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4059" y="3734"/>
                            </a:moveTo>
                            <a:cubicBezTo>
                              <a:pt x="5875" y="2001"/>
                              <a:pt x="8289" y="1034"/>
                              <a:pt x="10800" y="1035"/>
                            </a:cubicBezTo>
                            <a:cubicBezTo>
                              <a:pt x="13310" y="1035"/>
                              <a:pt x="15724" y="2001"/>
                              <a:pt x="17540" y="3734"/>
                            </a:cubicBezTo>
                            <a:lnTo>
                              <a:pt x="18254" y="2985"/>
                            </a:lnTo>
                            <a:cubicBezTo>
                              <a:pt x="16246" y="1069"/>
                              <a:pt x="13576" y="-1"/>
                              <a:pt x="10799" y="0"/>
                            </a:cubicBezTo>
                            <a:cubicBezTo>
                              <a:pt x="8023" y="0"/>
                              <a:pt x="5353" y="1069"/>
                              <a:pt x="3345" y="2985"/>
                            </a:cubicBezTo>
                            <a:lnTo>
                              <a:pt x="4059" y="3734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</p:grpSp>
                <p:grpSp>
                  <p:nvGrpSpPr>
                    <p:cNvPr id="84" name="Group 6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18619" y="2989237"/>
                      <a:ext cx="1371946" cy="1374550"/>
                      <a:chOff x="930" y="798"/>
                      <a:chExt cx="1043" cy="1044"/>
                    </a:xfrm>
                  </p:grpSpPr>
                  <p:sp>
                    <p:nvSpPr>
                      <p:cNvPr id="89" name="Oval 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24" y="800"/>
                        <a:ext cx="1043" cy="1044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  <p:txBody>
                      <a:bodyPr wrap="none" anchor="ctr"/>
                      <a:lstStyle/>
                      <a:p>
                        <a:endParaRPr lang="ko-KR" altLang="en-US"/>
                      </a:p>
                    </p:txBody>
                  </p:sp>
                  <p:sp>
                    <p:nvSpPr>
                      <p:cNvPr id="90" name="Oval 68"/>
                      <p:cNvSpPr>
                        <a:spLocks noChangeArrowheads="1"/>
                      </p:cNvSpPr>
                      <p:nvPr/>
                    </p:nvSpPr>
                    <p:spPr bwMode="auto">
                      <a:xfrm rot="-2700000">
                        <a:off x="976" y="845"/>
                        <a:ext cx="952" cy="952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E8BEF9"/>
                          </a:gs>
                          <a:gs pos="100000">
                            <a:srgbClr val="D07AF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r>
                          <a:rPr lang="zh-TW" altLang="en-US" sz="2500" b="1" dirty="0">
                            <a:solidFill>
                              <a:srgbClr val="630D85"/>
                            </a:solidFill>
                            <a:latin typeface="+mn-ea"/>
                            <a:ea typeface="+mn-ea"/>
                            <a:cs typeface="BiauKai"/>
                          </a:rPr>
                          <a:t>合作</a:t>
                        </a:r>
                        <a:endParaRPr lang="en-US" altLang="zh-TW" sz="2500" b="1" dirty="0">
                          <a:solidFill>
                            <a:srgbClr val="630D85"/>
                          </a:solidFill>
                          <a:latin typeface="+mn-ea"/>
                          <a:ea typeface="+mn-ea"/>
                          <a:cs typeface="BiauKai"/>
                        </a:endParaRPr>
                      </a:p>
                      <a:p>
                        <a:pPr algn="ctr"/>
                        <a:r>
                          <a:rPr lang="zh-TW" altLang="en-US" sz="2500" b="1" dirty="0">
                            <a:solidFill>
                              <a:srgbClr val="630D85"/>
                            </a:solidFill>
                            <a:latin typeface="+mn-ea"/>
                            <a:ea typeface="+mn-ea"/>
                            <a:cs typeface="BiauKai"/>
                          </a:rPr>
                          <a:t>企業</a:t>
                        </a:r>
                        <a:endParaRPr lang="en-US" altLang="ko-KR" sz="2500" b="1" dirty="0">
                          <a:solidFill>
                            <a:srgbClr val="630D85"/>
                          </a:solidFill>
                          <a:latin typeface="+mn-ea"/>
                          <a:ea typeface="+mn-ea"/>
                          <a:cs typeface="BiauKai"/>
                        </a:endParaRPr>
                      </a:p>
                    </p:txBody>
                  </p:sp>
                  <p:sp>
                    <p:nvSpPr>
                      <p:cNvPr id="91" name="AutoShape 69"/>
                      <p:cNvSpPr>
                        <a:spLocks noChangeArrowheads="1"/>
                      </p:cNvSpPr>
                      <p:nvPr/>
                    </p:nvSpPr>
                    <p:spPr bwMode="auto">
                      <a:xfrm rot="2615344">
                        <a:off x="1021" y="890"/>
                        <a:ext cx="862" cy="86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1854 w 21600"/>
                          <a:gd name="T13" fmla="*/ 0 h 21600"/>
                          <a:gd name="T14" fmla="*/ 19746 w 21600"/>
                          <a:gd name="T15" fmla="*/ 5337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4059" y="3734"/>
                            </a:moveTo>
                            <a:cubicBezTo>
                              <a:pt x="5875" y="2001"/>
                              <a:pt x="8289" y="1034"/>
                              <a:pt x="10800" y="1035"/>
                            </a:cubicBezTo>
                            <a:cubicBezTo>
                              <a:pt x="13310" y="1035"/>
                              <a:pt x="15724" y="2001"/>
                              <a:pt x="17540" y="3734"/>
                            </a:cubicBezTo>
                            <a:lnTo>
                              <a:pt x="18254" y="2985"/>
                            </a:lnTo>
                            <a:cubicBezTo>
                              <a:pt x="16246" y="1069"/>
                              <a:pt x="13576" y="-1"/>
                              <a:pt x="10799" y="0"/>
                            </a:cubicBezTo>
                            <a:cubicBezTo>
                              <a:pt x="8023" y="0"/>
                              <a:pt x="5353" y="1069"/>
                              <a:pt x="3345" y="2985"/>
                            </a:cubicBezTo>
                            <a:lnTo>
                              <a:pt x="4059" y="3734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</p:grpSp>
                <p:grpSp>
                  <p:nvGrpSpPr>
                    <p:cNvPr id="85" name="Group 7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892130" y="4763244"/>
                      <a:ext cx="1374550" cy="1374550"/>
                      <a:chOff x="930" y="799"/>
                      <a:chExt cx="1044" cy="1044"/>
                    </a:xfrm>
                  </p:grpSpPr>
                  <p:sp>
                    <p:nvSpPr>
                      <p:cNvPr id="86" name="Oval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918" y="802"/>
                        <a:ext cx="1048" cy="1044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  <p:txBody>
                      <a:bodyPr wrap="none" anchor="ctr"/>
                      <a:lstStyle/>
                      <a:p>
                        <a:endParaRPr lang="ko-KR" altLang="en-US"/>
                      </a:p>
                    </p:txBody>
                  </p:sp>
                  <p:sp>
                    <p:nvSpPr>
                      <p:cNvPr id="87" name="Oval 72"/>
                      <p:cNvSpPr>
                        <a:spLocks noChangeArrowheads="1"/>
                      </p:cNvSpPr>
                      <p:nvPr/>
                    </p:nvSpPr>
                    <p:spPr bwMode="auto">
                      <a:xfrm rot="-2700000">
                        <a:off x="976" y="845"/>
                        <a:ext cx="952" cy="952"/>
                      </a:xfrm>
                      <a:prstGeom prst="ellipse">
                        <a:avLst/>
                      </a:prstGeom>
                      <a:gradFill rotWithShape="1">
                        <a:gsLst>
                          <a:gs pos="0">
                            <a:srgbClr val="F8BFCB"/>
                          </a:gs>
                          <a:gs pos="100000">
                            <a:srgbClr val="F07C95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ctr"/>
                        <a:r>
                          <a:rPr lang="zh-TW" altLang="en-US" sz="2500" b="1" dirty="0">
                            <a:solidFill>
                              <a:srgbClr val="850D52"/>
                            </a:solidFill>
                            <a:latin typeface="+mn-ea"/>
                            <a:ea typeface="+mn-ea"/>
                          </a:rPr>
                          <a:t>校內</a:t>
                        </a:r>
                        <a:endParaRPr lang="en-US" altLang="zh-TW" sz="2500" b="1" dirty="0">
                          <a:solidFill>
                            <a:srgbClr val="850D52"/>
                          </a:solidFill>
                          <a:latin typeface="+mn-ea"/>
                          <a:ea typeface="+mn-ea"/>
                        </a:endParaRPr>
                      </a:p>
                      <a:p>
                        <a:pPr algn="ctr"/>
                        <a:r>
                          <a:rPr lang="zh-TW" altLang="en-US" sz="2500" b="1" dirty="0">
                            <a:solidFill>
                              <a:srgbClr val="850D52"/>
                            </a:solidFill>
                            <a:latin typeface="+mn-ea"/>
                            <a:ea typeface="+mn-ea"/>
                          </a:rPr>
                          <a:t>合作</a:t>
                        </a:r>
                        <a:endParaRPr lang="en-US" altLang="ko-KR" sz="2500" b="1" dirty="0">
                          <a:solidFill>
                            <a:srgbClr val="850D52"/>
                          </a:solidFill>
                          <a:latin typeface="+mn-ea"/>
                          <a:ea typeface="+mn-ea"/>
                        </a:endParaRPr>
                      </a:p>
                    </p:txBody>
                  </p:sp>
                  <p:sp>
                    <p:nvSpPr>
                      <p:cNvPr id="88" name="AutoShape 73"/>
                      <p:cNvSpPr>
                        <a:spLocks noChangeArrowheads="1"/>
                      </p:cNvSpPr>
                      <p:nvPr/>
                    </p:nvSpPr>
                    <p:spPr bwMode="auto">
                      <a:xfrm rot="2615344">
                        <a:off x="1021" y="890"/>
                        <a:ext cx="862" cy="862"/>
                      </a:xfrm>
                      <a:custGeom>
                        <a:avLst/>
                        <a:gdLst>
                          <a:gd name="T0" fmla="*/ 0 w 21600"/>
                          <a:gd name="T1" fmla="*/ 0 h 21600"/>
                          <a:gd name="T2" fmla="*/ 0 w 21600"/>
                          <a:gd name="T3" fmla="*/ 0 h 21600"/>
                          <a:gd name="T4" fmla="*/ 0 w 21600"/>
                          <a:gd name="T5" fmla="*/ 0 h 21600"/>
                          <a:gd name="T6" fmla="*/ 0 w 21600"/>
                          <a:gd name="T7" fmla="*/ 0 h 21600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1854 w 21600"/>
                          <a:gd name="T13" fmla="*/ 0 h 21600"/>
                          <a:gd name="T14" fmla="*/ 19746 w 21600"/>
                          <a:gd name="T15" fmla="*/ 5337 h 21600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1600" h="21600">
                            <a:moveTo>
                              <a:pt x="4059" y="3734"/>
                            </a:moveTo>
                            <a:cubicBezTo>
                              <a:pt x="5875" y="2001"/>
                              <a:pt x="8289" y="1034"/>
                              <a:pt x="10800" y="1035"/>
                            </a:cubicBezTo>
                            <a:cubicBezTo>
                              <a:pt x="13310" y="1035"/>
                              <a:pt x="15724" y="2001"/>
                              <a:pt x="17540" y="3734"/>
                            </a:cubicBezTo>
                            <a:lnTo>
                              <a:pt x="18254" y="2985"/>
                            </a:lnTo>
                            <a:cubicBezTo>
                              <a:pt x="16246" y="1069"/>
                              <a:pt x="13576" y="-1"/>
                              <a:pt x="10799" y="0"/>
                            </a:cubicBezTo>
                            <a:cubicBezTo>
                              <a:pt x="8023" y="0"/>
                              <a:pt x="5353" y="1069"/>
                              <a:pt x="3345" y="2985"/>
                            </a:cubicBezTo>
                            <a:lnTo>
                              <a:pt x="4059" y="3734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zh-TW" altLang="en-US"/>
                      </a:p>
                    </p:txBody>
                  </p:sp>
                </p:grpSp>
              </p:grpSp>
              <p:grpSp>
                <p:nvGrpSpPr>
                  <p:cNvPr id="78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3371801" y="3089022"/>
                    <a:ext cx="1561470" cy="628767"/>
                    <a:chOff x="2607" y="1400"/>
                    <a:chExt cx="818" cy="332"/>
                  </a:xfrm>
                </p:grpSpPr>
                <p:sp>
                  <p:nvSpPr>
                    <p:cNvPr id="79" name="WordArt 76"/>
                    <p:cNvSpPr>
                      <a:spLocks noChangeArrowheads="1" noChangeShapeType="1" noTextEdit="1"/>
                    </p:cNvSpPr>
                    <p:nvPr/>
                  </p:nvSpPr>
                  <p:spPr bwMode="auto">
                    <a:xfrm>
                      <a:off x="2789" y="1532"/>
                      <a:ext cx="454" cy="84"/>
                    </a:xfrm>
                    <a:prstGeom prst="rect">
                      <a:avLst/>
                    </a:prstGeom>
                  </p:spPr>
                  <p:txBody>
                    <a:bodyPr wrap="none" fromWordArt="1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endParaRPr lang="zh-TW" altLang="en-US" sz="900" b="1" kern="10" spc="-47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schemeClr val="bg1"/>
                        </a:solidFill>
                        <a:latin typeface="標楷體"/>
                        <a:ea typeface="標楷體"/>
                      </a:endParaRPr>
                    </a:p>
                  </p:txBody>
                </p:sp>
                <p:sp>
                  <p:nvSpPr>
                    <p:cNvPr id="80" name="WordArt 77"/>
                    <p:cNvSpPr>
                      <a:spLocks noChangeArrowheads="1" noChangeShapeType="1" noTextEdit="1"/>
                    </p:cNvSpPr>
                    <p:nvPr/>
                  </p:nvSpPr>
                  <p:spPr bwMode="auto">
                    <a:xfrm>
                      <a:off x="2607" y="1400"/>
                      <a:ext cx="818" cy="332"/>
                    </a:xfrm>
                    <a:prstGeom prst="rect">
                      <a:avLst/>
                    </a:prstGeom>
                  </p:spPr>
                  <p:txBody>
                    <a:bodyPr wrap="none" fromWordArt="1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>
                        <a:defRPr/>
                      </a:pPr>
                      <a:r>
                        <a:rPr lang="zh-TW" altLang="en-US" sz="1600" b="1" kern="10" spc="-82" dirty="0">
                          <a:ln w="9525">
                            <a:noFill/>
                            <a:round/>
                            <a:headEnd/>
                            <a:tailEnd/>
                          </a:ln>
                          <a:solidFill>
                            <a:schemeClr val="bg1"/>
                          </a:solidFill>
                          <a:latin typeface="標楷體"/>
                          <a:ea typeface="標楷體"/>
                          <a:cs typeface="標楷體" charset="0"/>
                        </a:rPr>
                        <a:t>生醫理工</a:t>
                      </a:r>
                      <a:endParaRPr lang="en-US" altLang="zh-TW" sz="1600" b="1" kern="10" spc="-82" dirty="0">
                        <a:ln w="9525">
                          <a:noFill/>
                          <a:round/>
                          <a:headEnd/>
                          <a:tailEnd/>
                        </a:ln>
                        <a:solidFill>
                          <a:schemeClr val="bg1"/>
                        </a:solidFill>
                        <a:latin typeface="標楷體"/>
                        <a:ea typeface="標楷體"/>
                        <a:cs typeface="標楷體" charset="0"/>
                      </a:endParaRPr>
                    </a:p>
                    <a:p>
                      <a:pPr algn="ctr">
                        <a:defRPr/>
                      </a:pPr>
                      <a:r>
                        <a:rPr lang="zh-TW" altLang="en-US" sz="1600" b="1" kern="10" spc="-82" dirty="0">
                          <a:ln w="9525">
                            <a:noFill/>
                            <a:round/>
                            <a:headEnd/>
                            <a:tailEnd/>
                          </a:ln>
                          <a:solidFill>
                            <a:schemeClr val="bg1"/>
                          </a:solidFill>
                          <a:latin typeface="標楷體"/>
                          <a:ea typeface="標楷體"/>
                          <a:cs typeface="標楷體" charset="0"/>
                        </a:rPr>
                        <a:t>學院</a:t>
                      </a:r>
                    </a:p>
                  </p:txBody>
                </p:sp>
              </p:grpSp>
            </p:grpSp>
            <p:grpSp>
              <p:nvGrpSpPr>
                <p:cNvPr id="72" name="群組 71"/>
                <p:cNvGrpSpPr/>
                <p:nvPr/>
              </p:nvGrpSpPr>
              <p:grpSpPr>
                <a:xfrm>
                  <a:off x="406462" y="977610"/>
                  <a:ext cx="9303014" cy="5425587"/>
                  <a:chOff x="406462" y="977610"/>
                  <a:chExt cx="9303014" cy="5425587"/>
                </a:xfrm>
              </p:grpSpPr>
              <p:sp>
                <p:nvSpPr>
                  <p:cNvPr id="73" name="Text Box 6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706559" y="1052513"/>
                    <a:ext cx="1280992" cy="21195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r" eaLnBrk="0" hangingPunct="0"/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  <a:cs typeface="BiauKai"/>
                      </a:rPr>
                      <a:t>神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  <a:cs typeface="BiauKai"/>
                      </a:rPr>
                      <a:t>達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j-ea"/>
                      <a:ea typeface="+mj-ea"/>
                      <a:cs typeface="BiauKai"/>
                    </a:endParaRPr>
                  </a:p>
                  <a:p>
                    <a:pPr algn="r"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  <a:cs typeface="BiauKai"/>
                      </a:rPr>
                      <a:t>宏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  <a:cs typeface="BiauKai"/>
                      </a:rPr>
                      <a:t>達電</a:t>
                    </a:r>
                    <a:endParaRPr lang="en-US" altLang="zh-TW" b="1" dirty="0" smtClean="0">
                      <a:solidFill>
                        <a:srgbClr val="080808"/>
                      </a:solidFill>
                      <a:latin typeface="+mj-ea"/>
                      <a:ea typeface="+mj-ea"/>
                      <a:cs typeface="BiauKai"/>
                    </a:endParaRPr>
                  </a:p>
                  <a:p>
                    <a:pPr algn="r"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  <a:cs typeface="BiauKai"/>
                      </a:rPr>
                      <a:t>台達電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j-ea"/>
                      <a:ea typeface="+mj-ea"/>
                      <a:cs typeface="BiauKai"/>
                    </a:endParaRPr>
                  </a:p>
                  <a:p>
                    <a:pPr algn="r" eaLnBrk="0" hangingPunct="0"/>
                    <a:r>
                      <a:rPr lang="zh-TW" altLang="en-US" b="1" dirty="0" smtClean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BiauKai"/>
                      </a:rPr>
                      <a:t>華碩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j-ea"/>
                      <a:ea typeface="+mj-ea"/>
                      <a:cs typeface="BiauKai"/>
                    </a:endParaRPr>
                  </a:p>
                  <a:p>
                    <a:pPr algn="r" eaLnBrk="0" hangingPunct="0"/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  <a:cs typeface="BiauKai"/>
                      </a:rPr>
                      <a:t>神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  <a:cs typeface="BiauKai"/>
                      </a:rPr>
                      <a:t>隆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j-ea"/>
                      <a:ea typeface="+mj-ea"/>
                      <a:cs typeface="BiauKai"/>
                    </a:endParaRPr>
                  </a:p>
                  <a:p>
                    <a:pPr algn="r" eaLnBrk="0" hangingPunct="0"/>
                    <a:r>
                      <a:rPr lang="zh-TW" altLang="en-US" b="1" kern="0" dirty="0" smtClean="0">
                        <a:latin typeface="+mj-ea"/>
                        <a:ea typeface="+mj-ea"/>
                        <a:cs typeface="BiauKai"/>
                      </a:rPr>
                      <a:t>順天堂</a:t>
                    </a:r>
                    <a:endParaRPr lang="zh-TW" altLang="en-US" b="1" dirty="0">
                      <a:solidFill>
                        <a:srgbClr val="080808"/>
                      </a:solidFill>
                      <a:latin typeface="+mj-ea"/>
                      <a:ea typeface="+mj-ea"/>
                      <a:cs typeface="BiauKai"/>
                    </a:endParaRPr>
                  </a:p>
                  <a:p>
                    <a:pPr algn="r" eaLnBrk="0" hangingPunct="0"/>
                    <a:r>
                      <a:rPr lang="en-US" altLang="zh-CN" b="1" dirty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…</a:t>
                    </a:r>
                  </a:p>
                </p:txBody>
              </p:sp>
              <p:sp>
                <p:nvSpPr>
                  <p:cNvPr id="74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462" y="4283617"/>
                    <a:ext cx="1644590" cy="21195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r"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</a:rPr>
                      <a:t>理學院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n-ea"/>
                      <a:ea typeface="+mn-ea"/>
                    </a:endParaRPr>
                  </a:p>
                  <a:p>
                    <a:pPr algn="r"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</a:rPr>
                      <a:t>工學院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n-ea"/>
                      <a:ea typeface="+mn-ea"/>
                    </a:endParaRPr>
                  </a:p>
                  <a:p>
                    <a:pPr algn="r"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</a:rPr>
                      <a:t>資電學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n-ea"/>
                        <a:ea typeface="+mn-ea"/>
                      </a:rPr>
                      <a:t>院</a:t>
                    </a:r>
                    <a:endParaRPr lang="en-US" altLang="zh-TW" b="1" dirty="0" smtClean="0">
                      <a:solidFill>
                        <a:srgbClr val="080808"/>
                      </a:solidFill>
                      <a:latin typeface="+mn-ea"/>
                      <a:ea typeface="+mn-ea"/>
                    </a:endParaRPr>
                  </a:p>
                  <a:p>
                    <a:pPr algn="r"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</a:rPr>
                      <a:t>管理學院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n-ea"/>
                      <a:ea typeface="+mn-ea"/>
                    </a:endParaRPr>
                  </a:p>
                  <a:p>
                    <a:pPr algn="r"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</a:rPr>
                      <a:t>數據中心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n-ea"/>
                      <a:ea typeface="+mn-ea"/>
                    </a:endParaRPr>
                  </a:p>
                  <a:p>
                    <a:pPr algn="r"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</a:rPr>
                      <a:t>生醫科技中心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n-ea"/>
                      <a:ea typeface="+mn-ea"/>
                    </a:endParaRPr>
                  </a:p>
                  <a:p>
                    <a:pPr algn="r" eaLnBrk="0" hangingPunct="0"/>
                    <a:r>
                      <a:rPr lang="en-US" altLang="zh-CN" b="1" dirty="0" smtClean="0">
                        <a:solidFill>
                          <a:srgbClr val="080808"/>
                        </a:solidFill>
                        <a:latin typeface="+mj-ea"/>
                      </a:rPr>
                      <a:t>…</a:t>
                    </a:r>
                    <a:endParaRPr lang="en-US" altLang="zh-CN" b="1" dirty="0">
                      <a:solidFill>
                        <a:srgbClr val="080808"/>
                      </a:solidFill>
                      <a:latin typeface="+mj-ea"/>
                    </a:endParaRPr>
                  </a:p>
                </p:txBody>
              </p:sp>
              <p:sp>
                <p:nvSpPr>
                  <p:cNvPr id="75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940426" y="4059718"/>
                    <a:ext cx="3543978" cy="22159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臺大醫院，</a:t>
                    </a:r>
                    <a:r>
                      <a:rPr lang="zh-CN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台北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榮總</a:t>
                    </a:r>
                    <a:r>
                      <a:rPr lang="zh-CN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＊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n-ea"/>
                      <a:ea typeface="+mn-ea"/>
                      <a:cs typeface="BiauKai"/>
                    </a:endParaRPr>
                  </a:p>
                  <a:p>
                    <a:pPr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北醫醫院，長庚醫院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n-ea"/>
                      <a:ea typeface="+mn-ea"/>
                      <a:cs typeface="BiauKai"/>
                    </a:endParaRPr>
                  </a:p>
                  <a:p>
                    <a:pPr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慈濟醫院，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國泰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醫院</a:t>
                    </a:r>
                    <a:r>
                      <a:rPr lang="zh-CN" altLang="en-US" b="1" dirty="0" smtClean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＊</a:t>
                    </a:r>
                    <a:endParaRPr lang="en-US" altLang="zh-CN" b="1" dirty="0" smtClean="0">
                      <a:solidFill>
                        <a:srgbClr val="080808"/>
                      </a:solidFill>
                      <a:latin typeface="+mn-ea"/>
                      <a:ea typeface="+mn-ea"/>
                      <a:cs typeface="BiauKai"/>
                    </a:endParaRPr>
                  </a:p>
                  <a:p>
                    <a:pPr eaLnBrk="0" hangingPunct="0"/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n-ea"/>
                        <a:cs typeface="BiauKai"/>
                      </a:rPr>
                      <a:t>雙和醫院</a:t>
                    </a:r>
                    <a:r>
                      <a:rPr lang="zh-TW" altLang="zh-CN" b="1" dirty="0">
                        <a:solidFill>
                          <a:srgbClr val="080808"/>
                        </a:solidFill>
                        <a:latin typeface="+mn-ea"/>
                        <a:cs typeface="BiauKai"/>
                      </a:rPr>
                      <a:t>，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壢新醫院</a:t>
                    </a:r>
                    <a:r>
                      <a:rPr lang="zh-CN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＊</a:t>
                    </a:r>
                    <a:endParaRPr lang="en-US" altLang="zh-CN" b="1" dirty="0">
                      <a:solidFill>
                        <a:srgbClr val="080808"/>
                      </a:solidFill>
                      <a:latin typeface="+mn-ea"/>
                      <a:ea typeface="+mn-ea"/>
                      <a:cs typeface="BiauKai"/>
                    </a:endParaRPr>
                  </a:p>
                  <a:p>
                    <a:pPr eaLnBrk="0" hangingPunct="0"/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國防醫學院</a:t>
                    </a:r>
                    <a:r>
                      <a:rPr lang="zh-CN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＊</a:t>
                    </a:r>
                    <a:endParaRPr lang="en-US" altLang="zh-TW" b="1" dirty="0">
                      <a:solidFill>
                        <a:srgbClr val="080808"/>
                      </a:solidFill>
                      <a:latin typeface="+mn-ea"/>
                      <a:ea typeface="+mn-ea"/>
                      <a:cs typeface="BiauKai"/>
                    </a:endParaRPr>
                  </a:p>
                  <a:p>
                    <a:pPr eaLnBrk="0" hangingPunct="0"/>
                    <a:endParaRPr lang="en-US" altLang="zh-CN" sz="600" b="1" dirty="0">
                      <a:solidFill>
                        <a:srgbClr val="080808"/>
                      </a:solidFill>
                      <a:latin typeface="+mn-ea"/>
                      <a:ea typeface="+mn-ea"/>
                      <a:cs typeface="BiauKai"/>
                    </a:endParaRPr>
                  </a:p>
                  <a:p>
                    <a:pPr eaLnBrk="0" hangingPunct="0"/>
                    <a:r>
                      <a:rPr lang="zh-CN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＊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已簽署</a:t>
                    </a:r>
                    <a:r>
                      <a:rPr lang="zh-TW" altLang="ja-JP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『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合作協議書</a:t>
                    </a:r>
                    <a:r>
                      <a:rPr lang="zh-TW" altLang="ja-JP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』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n-ea"/>
                        <a:ea typeface="+mn-ea"/>
                        <a:cs typeface="BiauKai"/>
                      </a:rPr>
                      <a:t>並建立「聯合研發中心」之平台</a:t>
                    </a:r>
                    <a:endParaRPr lang="en-US" altLang="zh-CN" b="1" dirty="0">
                      <a:solidFill>
                        <a:srgbClr val="080808"/>
                      </a:solidFill>
                      <a:latin typeface="+mn-ea"/>
                      <a:ea typeface="+mn-ea"/>
                      <a:cs typeface="BiauKai"/>
                    </a:endParaRPr>
                  </a:p>
                </p:txBody>
              </p:sp>
              <p:sp>
                <p:nvSpPr>
                  <p:cNvPr id="76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183334" y="977610"/>
                    <a:ext cx="3526142" cy="254510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動態生醫指標暨轉譯醫學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研究</a:t>
                    </a:r>
                    <a:r>
                      <a:rPr lang="en-US" altLang="zh-TW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 (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合作單位：哈佛醫學院</a:t>
                    </a:r>
                    <a:r>
                      <a:rPr lang="en-US" altLang="zh-TW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)</a:t>
                    </a:r>
                  </a:p>
                  <a:p>
                    <a:pPr>
                      <a:lnSpc>
                        <a:spcPts val="960"/>
                      </a:lnSpc>
                    </a:pPr>
                    <a:endParaRPr lang="en-US" altLang="zh-TW" b="1" dirty="0">
                      <a:solidFill>
                        <a:srgbClr val="080808"/>
                      </a:solidFill>
                      <a:latin typeface="+mj-ea"/>
                      <a:ea typeface="+mj-ea"/>
                    </a:endParaRPr>
                  </a:p>
                  <a:p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認知神經科學與學習科學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研究</a:t>
                    </a:r>
                    <a:r>
                      <a:rPr lang="en-US" altLang="zh-TW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 (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合作單位：英國倫敦大學學院</a:t>
                    </a:r>
                    <a:r>
                      <a:rPr lang="en-US" altLang="zh-TW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)</a:t>
                    </a:r>
                  </a:p>
                  <a:p>
                    <a:pPr>
                      <a:lnSpc>
                        <a:spcPts val="860"/>
                      </a:lnSpc>
                    </a:pPr>
                    <a:endParaRPr lang="en-US" altLang="zh-TW" b="1" dirty="0" smtClean="0">
                      <a:solidFill>
                        <a:srgbClr val="080808"/>
                      </a:solidFill>
                      <a:latin typeface="+mj-ea"/>
                      <a:ea typeface="+mj-ea"/>
                    </a:endParaRPr>
                  </a:p>
                  <a:p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基質</a:t>
                    </a:r>
                    <a:r>
                      <a:rPr lang="zh-TW" altLang="en-US" b="1" dirty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系統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生物</a:t>
                    </a:r>
                    <a:r>
                      <a:rPr lang="en-US" altLang="zh-TW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(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合作單位：波士頓大學醫學院、劍橋大學</a:t>
                    </a:r>
                    <a:r>
                      <a:rPr lang="en-US" altLang="zh-TW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)</a:t>
                    </a:r>
                  </a:p>
                  <a:p>
                    <a:pPr>
                      <a:lnSpc>
                        <a:spcPts val="860"/>
                      </a:lnSpc>
                    </a:pPr>
                    <a:endParaRPr lang="en-US" altLang="zh-TW" b="1" dirty="0" smtClean="0">
                      <a:solidFill>
                        <a:srgbClr val="080808"/>
                      </a:solidFill>
                      <a:latin typeface="+mj-ea"/>
                      <a:ea typeface="+mj-ea"/>
                    </a:endParaRPr>
                  </a:p>
                  <a:p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環境生物工程</a:t>
                    </a:r>
                    <a:r>
                      <a:rPr lang="en-US" altLang="zh-TW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 </a:t>
                    </a:r>
                    <a:r>
                      <a:rPr lang="zh-TW" altLang="en-US" b="1" dirty="0" smtClean="0">
                        <a:solidFill>
                          <a:srgbClr val="080808"/>
                        </a:solidFill>
                        <a:latin typeface="+mj-ea"/>
                        <a:ea typeface="+mj-ea"/>
                      </a:rPr>
                      <a:t>（東京大學）</a:t>
                    </a:r>
                    <a:endParaRPr lang="zh-TW" altLang="en-US" b="1" dirty="0">
                      <a:solidFill>
                        <a:srgbClr val="080808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</p:grpSp>
          <p:sp>
            <p:nvSpPr>
              <p:cNvPr id="68" name="线形标注 2(带强调线) 26"/>
              <p:cNvSpPr>
                <a:spLocks/>
              </p:cNvSpPr>
              <p:nvPr/>
            </p:nvSpPr>
            <p:spPr bwMode="auto">
              <a:xfrm>
                <a:off x="6011865" y="5307236"/>
                <a:ext cx="1360487" cy="354012"/>
              </a:xfrm>
              <a:prstGeom prst="accentCallout2">
                <a:avLst>
                  <a:gd name="adj1" fmla="val 14583"/>
                  <a:gd name="adj2" fmla="val -6935"/>
                  <a:gd name="adj3" fmla="val 14583"/>
                  <a:gd name="adj4" fmla="val -32750"/>
                  <a:gd name="adj5" fmla="val -114000"/>
                  <a:gd name="adj6" fmla="val -58468"/>
                </a:avLst>
              </a:prstGeom>
              <a:noFill/>
              <a:ln w="25400">
                <a:solidFill>
                  <a:srgbClr val="008000">
                    <a:alpha val="78038"/>
                  </a:srgbClr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 sz="1600">
                  <a:latin typeface="Calibri" pitchFamily="34" charset="0"/>
                </a:endParaRPr>
              </a:p>
            </p:txBody>
          </p:sp>
          <p:sp>
            <p:nvSpPr>
              <p:cNvPr id="69" name="线形标注 2(带强调线) 9"/>
              <p:cNvSpPr>
                <a:spLocks/>
              </p:cNvSpPr>
              <p:nvPr/>
            </p:nvSpPr>
            <p:spPr bwMode="auto">
              <a:xfrm flipH="1">
                <a:off x="539751" y="1341438"/>
                <a:ext cx="1338263" cy="355600"/>
              </a:xfrm>
              <a:prstGeom prst="accentCallout2">
                <a:avLst>
                  <a:gd name="adj1" fmla="val 14583"/>
                  <a:gd name="adj2" fmla="val -6935"/>
                  <a:gd name="adj3" fmla="val 14583"/>
                  <a:gd name="adj4" fmla="val -31352"/>
                  <a:gd name="adj5" fmla="val 146542"/>
                  <a:gd name="adj6" fmla="val -77523"/>
                </a:avLst>
              </a:prstGeom>
              <a:noFill/>
              <a:ln w="25400">
                <a:solidFill>
                  <a:srgbClr val="CC66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 sz="1600">
                  <a:latin typeface="Calibri" pitchFamily="34" charset="0"/>
                </a:endParaRPr>
              </a:p>
            </p:txBody>
          </p:sp>
          <p:sp>
            <p:nvSpPr>
              <p:cNvPr id="70" name="线形标注 2(带强调线) 14"/>
              <p:cNvSpPr>
                <a:spLocks/>
              </p:cNvSpPr>
              <p:nvPr/>
            </p:nvSpPr>
            <p:spPr bwMode="auto">
              <a:xfrm flipH="1">
                <a:off x="468314" y="5084763"/>
                <a:ext cx="1338263" cy="355600"/>
              </a:xfrm>
              <a:prstGeom prst="accentCallout2">
                <a:avLst>
                  <a:gd name="adj1" fmla="val 56546"/>
                  <a:gd name="adj2" fmla="val -25625"/>
                  <a:gd name="adj3" fmla="val 57926"/>
                  <a:gd name="adj4" fmla="val -61296"/>
                  <a:gd name="adj5" fmla="val -51463"/>
                  <a:gd name="adj6" fmla="val -94157"/>
                </a:avLst>
              </a:prstGeom>
              <a:noFill/>
              <a:ln w="25400">
                <a:solidFill>
                  <a:srgbClr val="FF66FF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zh-CN" altLang="en-US" sz="1600">
                  <a:latin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8929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線接點 55"/>
          <p:cNvCxnSpPr/>
          <p:nvPr/>
        </p:nvCxnSpPr>
        <p:spPr bwMode="auto">
          <a:xfrm>
            <a:off x="4860032" y="5369024"/>
            <a:ext cx="28803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080" y="1548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/>
              <a:t>生醫理工學院組織架構</a:t>
            </a:r>
            <a:endParaRPr lang="zh-TW" altLang="en-US" b="1" dirty="0"/>
          </a:p>
        </p:txBody>
      </p:sp>
      <p:grpSp>
        <p:nvGrpSpPr>
          <p:cNvPr id="4" name="群組 3"/>
          <p:cNvGrpSpPr/>
          <p:nvPr/>
        </p:nvGrpSpPr>
        <p:grpSpPr>
          <a:xfrm>
            <a:off x="254900" y="1385992"/>
            <a:ext cx="8565571" cy="4983761"/>
            <a:chOff x="326908" y="1246738"/>
            <a:chExt cx="8565571" cy="5041195"/>
          </a:xfrm>
        </p:grpSpPr>
        <p:cxnSp>
          <p:nvCxnSpPr>
            <p:cNvPr id="8" name="直線接點 7"/>
            <p:cNvCxnSpPr/>
            <p:nvPr/>
          </p:nvCxnSpPr>
          <p:spPr bwMode="auto">
            <a:xfrm flipV="1">
              <a:off x="2987824" y="3050383"/>
              <a:ext cx="2520280" cy="3600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直線接點 4"/>
            <p:cNvCxnSpPr/>
            <p:nvPr/>
          </p:nvCxnSpPr>
          <p:spPr bwMode="auto">
            <a:xfrm flipV="1">
              <a:off x="4932042" y="6078049"/>
              <a:ext cx="1584175" cy="82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 bwMode="auto">
            <a:xfrm flipV="1">
              <a:off x="2988209" y="5052568"/>
              <a:ext cx="1943833" cy="971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群組 112"/>
            <p:cNvGrpSpPr>
              <a:grpSpLocks/>
            </p:cNvGrpSpPr>
            <p:nvPr/>
          </p:nvGrpSpPr>
          <p:grpSpPr bwMode="auto">
            <a:xfrm>
              <a:off x="2987825" y="1246738"/>
              <a:ext cx="5904654" cy="3813953"/>
              <a:chOff x="2867501" y="900702"/>
              <a:chExt cx="4012870" cy="3569022"/>
            </a:xfrm>
          </p:grpSpPr>
          <p:grpSp>
            <p:nvGrpSpPr>
              <p:cNvPr id="15" name="群組 101"/>
              <p:cNvGrpSpPr>
                <a:grpSpLocks/>
              </p:cNvGrpSpPr>
              <p:nvPr/>
            </p:nvGrpSpPr>
            <p:grpSpPr bwMode="auto">
              <a:xfrm>
                <a:off x="3061074" y="1170814"/>
                <a:ext cx="3819297" cy="144102"/>
                <a:chOff x="3187990" y="1170814"/>
                <a:chExt cx="3819297" cy="144102"/>
              </a:xfrm>
            </p:grpSpPr>
            <p:cxnSp>
              <p:nvCxnSpPr>
                <p:cNvPr id="35" name="直線接點 34"/>
                <p:cNvCxnSpPr/>
                <p:nvPr/>
              </p:nvCxnSpPr>
              <p:spPr>
                <a:xfrm>
                  <a:off x="4315728" y="1170816"/>
                  <a:ext cx="0" cy="144098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線接點 35"/>
                <p:cNvCxnSpPr/>
                <p:nvPr/>
              </p:nvCxnSpPr>
              <p:spPr>
                <a:xfrm>
                  <a:off x="5245539" y="1170816"/>
                  <a:ext cx="0" cy="144098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接點 36"/>
                <p:cNvCxnSpPr/>
                <p:nvPr/>
              </p:nvCxnSpPr>
              <p:spPr>
                <a:xfrm>
                  <a:off x="5294477" y="1170818"/>
                  <a:ext cx="0" cy="144098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線接點 37"/>
                <p:cNvCxnSpPr/>
                <p:nvPr/>
              </p:nvCxnSpPr>
              <p:spPr>
                <a:xfrm>
                  <a:off x="7007287" y="1170816"/>
                  <a:ext cx="0" cy="144098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接點 38"/>
                <p:cNvCxnSpPr/>
                <p:nvPr/>
              </p:nvCxnSpPr>
              <p:spPr>
                <a:xfrm>
                  <a:off x="4266790" y="1170814"/>
                  <a:ext cx="0" cy="144098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接點 39"/>
                <p:cNvCxnSpPr/>
                <p:nvPr/>
              </p:nvCxnSpPr>
              <p:spPr>
                <a:xfrm>
                  <a:off x="3187990" y="1170815"/>
                  <a:ext cx="0" cy="144098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群組 111"/>
              <p:cNvGrpSpPr>
                <a:grpSpLocks/>
              </p:cNvGrpSpPr>
              <p:nvPr/>
            </p:nvGrpSpPr>
            <p:grpSpPr bwMode="auto">
              <a:xfrm>
                <a:off x="2867501" y="900702"/>
                <a:ext cx="4012870" cy="3569022"/>
                <a:chOff x="2867501" y="900702"/>
                <a:chExt cx="4012870" cy="3569022"/>
              </a:xfrm>
            </p:grpSpPr>
            <p:cxnSp>
              <p:nvCxnSpPr>
                <p:cNvPr id="17" name="直線接點 16"/>
                <p:cNvCxnSpPr/>
                <p:nvPr/>
              </p:nvCxnSpPr>
              <p:spPr>
                <a:xfrm>
                  <a:off x="4188812" y="3921136"/>
                  <a:ext cx="180213" cy="13935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群組 97"/>
                <p:cNvGrpSpPr>
                  <a:grpSpLocks/>
                </p:cNvGrpSpPr>
                <p:nvPr/>
              </p:nvGrpSpPr>
              <p:grpSpPr bwMode="auto">
                <a:xfrm>
                  <a:off x="2867501" y="900702"/>
                  <a:ext cx="4012870" cy="3569022"/>
                  <a:chOff x="3011517" y="900702"/>
                  <a:chExt cx="4012870" cy="3569022"/>
                </a:xfrm>
              </p:grpSpPr>
              <p:grpSp>
                <p:nvGrpSpPr>
                  <p:cNvPr id="19" name="群組 85"/>
                  <p:cNvGrpSpPr>
                    <a:grpSpLocks/>
                  </p:cNvGrpSpPr>
                  <p:nvPr/>
                </p:nvGrpSpPr>
                <p:grpSpPr bwMode="auto">
                  <a:xfrm>
                    <a:off x="3200775" y="900702"/>
                    <a:ext cx="3812477" cy="362185"/>
                    <a:chOff x="3200775" y="900702"/>
                    <a:chExt cx="3812477" cy="362185"/>
                  </a:xfrm>
                </p:grpSpPr>
                <p:cxnSp>
                  <p:nvCxnSpPr>
                    <p:cNvPr id="29" name="直線接點 28"/>
                    <p:cNvCxnSpPr/>
                    <p:nvPr/>
                  </p:nvCxnSpPr>
                  <p:spPr>
                    <a:xfrm flipV="1">
                      <a:off x="3205089" y="1242862"/>
                      <a:ext cx="1078801" cy="740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直線接點 29"/>
                    <p:cNvCxnSpPr/>
                    <p:nvPr/>
                  </p:nvCxnSpPr>
                  <p:spPr>
                    <a:xfrm>
                      <a:off x="5311577" y="1242862"/>
                      <a:ext cx="1701675" cy="9131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1" name="文字方塊 30"/>
                    <p:cNvSpPr txBox="1"/>
                    <p:nvPr/>
                  </p:nvSpPr>
                  <p:spPr>
                    <a:xfrm>
                      <a:off x="3200775" y="900702"/>
                      <a:ext cx="1194489" cy="3495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zh-TW" altLang="en-US" b="1" dirty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大學部</a:t>
                      </a:r>
                    </a:p>
                  </p:txBody>
                </p:sp>
                <p:sp>
                  <p:nvSpPr>
                    <p:cNvPr id="32" name="文字方塊 31"/>
                    <p:cNvSpPr txBox="1"/>
                    <p:nvPr/>
                  </p:nvSpPr>
                  <p:spPr>
                    <a:xfrm>
                      <a:off x="4464454" y="913291"/>
                      <a:ext cx="847123" cy="3495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zh-TW" altLang="en-US" b="1" dirty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碩士班</a:t>
                      </a:r>
                    </a:p>
                  </p:txBody>
                </p:sp>
                <p:sp>
                  <p:nvSpPr>
                    <p:cNvPr id="33" name="文字方塊 32"/>
                    <p:cNvSpPr txBox="1"/>
                    <p:nvPr/>
                  </p:nvSpPr>
                  <p:spPr>
                    <a:xfrm>
                      <a:off x="5409452" y="913291"/>
                      <a:ext cx="1476560" cy="34959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zh-TW" altLang="en-US" b="1" dirty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博士班</a:t>
                      </a:r>
                    </a:p>
                  </p:txBody>
                </p:sp>
                <p:cxnSp>
                  <p:nvCxnSpPr>
                    <p:cNvPr id="34" name="直線接點 33"/>
                    <p:cNvCxnSpPr/>
                    <p:nvPr/>
                  </p:nvCxnSpPr>
                  <p:spPr>
                    <a:xfrm flipV="1">
                      <a:off x="4332827" y="1251993"/>
                      <a:ext cx="929812" cy="1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" name="群組 86"/>
                  <p:cNvGrpSpPr>
                    <a:grpSpLocks/>
                  </p:cNvGrpSpPr>
                  <p:nvPr/>
                </p:nvGrpSpPr>
                <p:grpSpPr bwMode="auto">
                  <a:xfrm>
                    <a:off x="3011517" y="1719215"/>
                    <a:ext cx="2159848" cy="2750509"/>
                    <a:chOff x="3011517" y="1719215"/>
                    <a:chExt cx="2159848" cy="2750509"/>
                  </a:xfrm>
                </p:grpSpPr>
                <p:cxnSp>
                  <p:nvCxnSpPr>
                    <p:cNvPr id="27" name="直線接點 26"/>
                    <p:cNvCxnSpPr/>
                    <p:nvPr/>
                  </p:nvCxnSpPr>
                  <p:spPr>
                    <a:xfrm>
                      <a:off x="3011517" y="1719215"/>
                      <a:ext cx="2159848" cy="0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直線接點 27"/>
                    <p:cNvCxnSpPr/>
                    <p:nvPr/>
                  </p:nvCxnSpPr>
                  <p:spPr>
                    <a:xfrm>
                      <a:off x="3011517" y="1719523"/>
                      <a:ext cx="261" cy="2750201"/>
                    </a:xfrm>
                    <a:prstGeom prst="line">
                      <a:avLst/>
                    </a:prstGeom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" name="矩形 65"/>
                  <p:cNvSpPr>
                    <a:spLocks noChangeArrowheads="1"/>
                  </p:cNvSpPr>
                  <p:nvPr/>
                </p:nvSpPr>
                <p:spPr bwMode="auto">
                  <a:xfrm>
                    <a:off x="4811774" y="4089705"/>
                    <a:ext cx="125545" cy="23040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endParaRPr kumimoji="0" lang="zh-TW" altLang="en-US" sz="1000">
                      <a:latin typeface="Calibri" pitchFamily="34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22" name="群組 96"/>
                  <p:cNvGrpSpPr>
                    <a:grpSpLocks/>
                  </p:cNvGrpSpPr>
                  <p:nvPr/>
                </p:nvGrpSpPr>
                <p:grpSpPr bwMode="auto">
                  <a:xfrm>
                    <a:off x="3149892" y="1449681"/>
                    <a:ext cx="3874495" cy="2310479"/>
                    <a:chOff x="3149892" y="1449681"/>
                    <a:chExt cx="3874495" cy="2310479"/>
                  </a:xfrm>
                </p:grpSpPr>
                <p:sp>
                  <p:nvSpPr>
                    <p:cNvPr id="23" name="文字方塊 26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492319" y="3500950"/>
                      <a:ext cx="936104" cy="2592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endParaRPr kumimoji="0" lang="zh-TW" altLang="en-US" sz="120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24" name="群組 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49892" y="1449681"/>
                      <a:ext cx="3874495" cy="1442063"/>
                      <a:chOff x="3149892" y="1449681"/>
                      <a:chExt cx="3874495" cy="1442063"/>
                    </a:xfrm>
                  </p:grpSpPr>
                  <p:sp>
                    <p:nvSpPr>
                      <p:cNvPr id="25" name="圓角矩形 24"/>
                      <p:cNvSpPr/>
                      <p:nvPr/>
                    </p:nvSpPr>
                    <p:spPr>
                      <a:xfrm>
                        <a:off x="3149892" y="1449681"/>
                        <a:ext cx="3874495" cy="606455"/>
                      </a:xfrm>
                      <a:prstGeom prst="roundRect">
                        <a:avLst/>
                      </a:prstGeom>
                      <a:ln w="15875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zh-TW" altLang="en-US" sz="2000" b="1" dirty="0">
                            <a:solidFill>
                              <a:schemeClr val="tx1"/>
                            </a:solidFill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  <a:cs typeface="Times New Roman" pitchFamily="18" charset="0"/>
                          </a:rPr>
                          <a:t>生命科學</a:t>
                        </a:r>
                        <a:r>
                          <a:rPr kumimoji="0" lang="zh-TW" altLang="en-US" sz="2000" b="1" dirty="0" smtClean="0">
                            <a:solidFill>
                              <a:schemeClr val="tx1"/>
                            </a:solidFill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  <a:cs typeface="Times New Roman" pitchFamily="18" charset="0"/>
                          </a:rPr>
                          <a:t>系</a:t>
                        </a:r>
                        <a:endParaRPr kumimoji="0" lang="en-US" altLang="zh-TW" sz="20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endParaRPr>
                      </a:p>
                    </p:txBody>
                  </p:sp>
                  <p:sp>
                    <p:nvSpPr>
                      <p:cNvPr id="26" name="圓角矩形 25"/>
                      <p:cNvSpPr/>
                      <p:nvPr/>
                    </p:nvSpPr>
                    <p:spPr>
                      <a:xfrm>
                        <a:off x="4332829" y="2285291"/>
                        <a:ext cx="2691271" cy="606453"/>
                      </a:xfrm>
                      <a:prstGeom prst="roundRect">
                        <a:avLst/>
                      </a:prstGeom>
                      <a:ln w="15875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ln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anchor="ctr"/>
                      <a:lstStyle/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en-US" altLang="zh-TW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endParaRP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r>
                          <a:rPr kumimoji="0" lang="zh-TW" altLang="en-US" sz="2000" b="1" dirty="0">
                            <a:solidFill>
                              <a:schemeClr val="tx1"/>
                            </a:solidFill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  <a:cs typeface="BiauKai"/>
                          </a:rPr>
                          <a:t>認知神經科學</a:t>
                        </a:r>
                        <a:r>
                          <a:rPr kumimoji="0" lang="zh-TW" altLang="en-US" sz="2000" b="1" dirty="0" smtClean="0">
                            <a:solidFill>
                              <a:schemeClr val="tx1"/>
                            </a:solidFill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  <a:cs typeface="BiauKai"/>
                          </a:rPr>
                          <a:t>所</a:t>
                        </a:r>
                        <a:endParaRPr kumimoji="0" lang="en-US" altLang="zh-TW" sz="20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BiauKai"/>
                        </a:endParaRPr>
                      </a:p>
                      <a:p>
                        <a:pPr algn="ctr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kumimoji="0" lang="zh-TW" altLang="en-US" sz="14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endParaRPr>
                      </a:p>
                    </p:txBody>
                  </p:sp>
                </p:grpSp>
              </p:grpSp>
            </p:grpSp>
          </p:grpSp>
        </p:grpSp>
        <p:sp>
          <p:nvSpPr>
            <p:cNvPr id="9" name="圓角矩形 8"/>
            <p:cNvSpPr/>
            <p:nvPr/>
          </p:nvSpPr>
          <p:spPr bwMode="auto">
            <a:xfrm>
              <a:off x="5125719" y="4189743"/>
              <a:ext cx="3750375" cy="576064"/>
            </a:xfrm>
            <a:prstGeom prst="round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1600" b="1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 smtClean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系統生物與生物資訊</a:t>
              </a:r>
              <a:r>
                <a:rPr lang="zh-TW" altLang="en-US" sz="2000" b="1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班</a:t>
              </a:r>
              <a:endParaRPr kumimoji="0" lang="en-US" altLang="zh-TW" sz="2000" b="1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600" b="1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</p:txBody>
        </p:sp>
        <p:sp>
          <p:nvSpPr>
            <p:cNvPr id="11" name="圓角矩形 10"/>
            <p:cNvSpPr/>
            <p:nvPr/>
          </p:nvSpPr>
          <p:spPr bwMode="auto">
            <a:xfrm>
              <a:off x="6402017" y="5639861"/>
              <a:ext cx="2472982" cy="648072"/>
            </a:xfrm>
            <a:prstGeom prst="round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1600" b="1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 smtClean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跨領域轉譯醫學班</a:t>
              </a:r>
              <a:endParaRPr kumimoji="0" lang="en-US" altLang="zh-TW" sz="2000" b="1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600" b="1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</p:txBody>
        </p:sp>
        <p:sp>
          <p:nvSpPr>
            <p:cNvPr id="12" name="圓角矩形 11"/>
            <p:cNvSpPr/>
            <p:nvPr/>
          </p:nvSpPr>
          <p:spPr bwMode="auto">
            <a:xfrm>
              <a:off x="3347864" y="4620131"/>
              <a:ext cx="1440160" cy="881122"/>
            </a:xfrm>
            <a:prstGeom prst="roundRect">
              <a:avLst>
                <a:gd name="adj" fmla="val 8736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US" altLang="zh-TW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iauKai"/>
                </a:rPr>
                <a:t>生醫科學與</a:t>
              </a:r>
              <a:endParaRPr kumimoji="0"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BiauKai"/>
                </a:rPr>
                <a:t>工程學系</a:t>
              </a:r>
              <a:endParaRPr kumimoji="0"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cxnSp>
          <p:nvCxnSpPr>
            <p:cNvPr id="13" name="直線接點 12"/>
            <p:cNvCxnSpPr/>
            <p:nvPr/>
          </p:nvCxnSpPr>
          <p:spPr bwMode="auto">
            <a:xfrm>
              <a:off x="4932040" y="4474455"/>
              <a:ext cx="0" cy="159911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圓角矩形 13"/>
            <p:cNvSpPr>
              <a:spLocks noChangeArrowheads="1"/>
            </p:cNvSpPr>
            <p:nvPr/>
          </p:nvSpPr>
          <p:spPr bwMode="auto">
            <a:xfrm>
              <a:off x="326908" y="3476391"/>
              <a:ext cx="2175099" cy="10001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8E8FA"/>
                </a:gs>
                <a:gs pos="64999">
                  <a:srgbClr val="C3C3EF"/>
                </a:gs>
                <a:gs pos="100000">
                  <a:srgbClr val="A8A8EA"/>
                </a:gs>
              </a:gsLst>
              <a:lin ang="5400000" scaled="1"/>
            </a:gradFill>
            <a:ln w="28575">
              <a:solidFill>
                <a:srgbClr val="2F2F98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zh-TW" altLang="en-US" sz="2400" b="1" dirty="0">
                  <a:latin typeface="+mj-ea"/>
                  <a:ea typeface="+mj-ea"/>
                  <a:cs typeface="Times New Roman" charset="0"/>
                </a:rPr>
                <a:t>生醫理工學院</a:t>
              </a:r>
              <a:endParaRPr lang="en-US" altLang="zh-TW" sz="2400" b="1" dirty="0">
                <a:latin typeface="+mj-ea"/>
                <a:ea typeface="+mj-ea"/>
                <a:cs typeface="Times New Roman" charset="0"/>
              </a:endParaRPr>
            </a:p>
          </p:txBody>
        </p:sp>
        <p:sp>
          <p:nvSpPr>
            <p:cNvPr id="10" name="圓角矩形 9"/>
            <p:cNvSpPr/>
            <p:nvPr/>
          </p:nvSpPr>
          <p:spPr bwMode="auto">
            <a:xfrm>
              <a:off x="5125719" y="4929738"/>
              <a:ext cx="3749281" cy="564447"/>
            </a:xfrm>
            <a:prstGeom prst="round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000" b="1" dirty="0" smtClean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生物醫學工程</a:t>
              </a:r>
              <a:r>
                <a:rPr lang="zh-TW" altLang="en-US" sz="2000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班</a:t>
              </a:r>
              <a:endParaRPr kumimoji="0" lang="zh-TW" altLang="en-US" sz="2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</p:grpSp>
      <p:cxnSp>
        <p:nvCxnSpPr>
          <p:cNvPr id="46" name="直線接點 45"/>
          <p:cNvCxnSpPr/>
          <p:nvPr/>
        </p:nvCxnSpPr>
        <p:spPr bwMode="auto">
          <a:xfrm>
            <a:off x="2429999" y="4081034"/>
            <a:ext cx="485816" cy="35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文字方塊 52"/>
          <p:cNvSpPr txBox="1"/>
          <p:nvPr/>
        </p:nvSpPr>
        <p:spPr>
          <a:xfrm>
            <a:off x="3321724" y="3909119"/>
            <a:ext cx="5570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 dirty="0" smtClean="0">
                <a:solidFill>
                  <a:srgbClr val="FF0000"/>
                </a:solidFill>
              </a:rPr>
              <a:t>將系生所、生醫所、轉譯所整併為生醫科學與工程學系，共一系三班</a:t>
            </a:r>
            <a:endParaRPr lang="zh-TW" altLang="en-US" sz="1400" b="1" dirty="0">
              <a:solidFill>
                <a:srgbClr val="FF0000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3119426" y="3703765"/>
            <a:ext cx="5773054" cy="28893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圖說文字 46"/>
          <p:cNvSpPr/>
          <p:nvPr/>
        </p:nvSpPr>
        <p:spPr>
          <a:xfrm>
            <a:off x="2483768" y="5875893"/>
            <a:ext cx="1515371" cy="789275"/>
          </a:xfrm>
          <a:prstGeom prst="wedgeRectCallout">
            <a:avLst>
              <a:gd name="adj1" fmla="val 38842"/>
              <a:gd name="adj2" fmla="val -7784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/>
              <a:t>103</a:t>
            </a:r>
            <a:r>
              <a:rPr lang="zh-TW" altLang="en-US" dirty="0"/>
              <a:t>學年成立</a:t>
            </a:r>
            <a:endParaRPr lang="en-US" altLang="zh-TW" dirty="0"/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dirty="0"/>
              <a:t>104</a:t>
            </a:r>
            <a:r>
              <a:rPr lang="zh-TW" altLang="en-US" dirty="0"/>
              <a:t>學年招生</a:t>
            </a:r>
          </a:p>
        </p:txBody>
      </p:sp>
      <p:sp>
        <p:nvSpPr>
          <p:cNvPr id="45" name="雲朵形圖說文字 44"/>
          <p:cNvSpPr/>
          <p:nvPr/>
        </p:nvSpPr>
        <p:spPr>
          <a:xfrm>
            <a:off x="254900" y="2250712"/>
            <a:ext cx="2418007" cy="1238721"/>
          </a:xfrm>
          <a:prstGeom prst="cloudCallout">
            <a:avLst>
              <a:gd name="adj1" fmla="val 71689"/>
              <a:gd name="adj2" fmla="val 66679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/>
              <a:t>103</a:t>
            </a:r>
            <a:r>
              <a:rPr lang="zh-TW" altLang="en-US" b="1" dirty="0" smtClean="0"/>
              <a:t>年</a:t>
            </a:r>
            <a:r>
              <a:rPr lang="en-US" altLang="zh-TW" b="1" dirty="0" smtClean="0"/>
              <a:t>6</a:t>
            </a:r>
            <a:r>
              <a:rPr lang="zh-TW" altLang="en-US" b="1" dirty="0" smtClean="0"/>
              <a:t>月</a:t>
            </a:r>
            <a:r>
              <a:rPr lang="en-US" altLang="zh-TW" b="1" dirty="0" smtClean="0"/>
              <a:t>16</a:t>
            </a:r>
            <a:r>
              <a:rPr lang="zh-TW" altLang="en-US" b="1" dirty="0" smtClean="0"/>
              <a:t>日教育部核准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9219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9" grpId="0" animBg="1"/>
      <p:bldP spid="47" grpId="0" animBg="1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9226" y="2197238"/>
            <a:ext cx="2524774" cy="172230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7545" y="3919540"/>
            <a:ext cx="2516455" cy="18857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4578" y="5796864"/>
            <a:ext cx="1992721" cy="108852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生命科學系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8064"/>
            <a:ext cx="5554960" cy="4389120"/>
          </a:xfrm>
        </p:spPr>
        <p:txBody>
          <a:bodyPr>
            <a:normAutofit fontScale="92500"/>
          </a:bodyPr>
          <a:lstStyle/>
          <a:p>
            <a:pPr>
              <a:buFont typeface="Wingdings 2" panose="05020102010507070707" pitchFamily="18" charset="2"/>
              <a:buChar char=""/>
            </a:pPr>
            <a:r>
              <a:rPr lang="zh-TW" altLang="en-US" dirty="0" smtClean="0"/>
              <a:t>課程特色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"/>
            </a:pPr>
            <a:r>
              <a:rPr lang="zh-TW" altLang="en-US" dirty="0"/>
              <a:t>基礎生命</a:t>
            </a:r>
            <a:r>
              <a:rPr lang="zh-TW" altLang="en-US" dirty="0" smtClean="0"/>
              <a:t>科學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"/>
            </a:pPr>
            <a:r>
              <a:rPr lang="zh-TW" altLang="en-US" dirty="0"/>
              <a:t>應用生物</a:t>
            </a:r>
            <a:r>
              <a:rPr lang="zh-TW" altLang="en-US" dirty="0" smtClean="0"/>
              <a:t>技術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"/>
            </a:pPr>
            <a:r>
              <a:rPr lang="zh-TW" altLang="en-US" dirty="0"/>
              <a:t>大</a:t>
            </a:r>
            <a:r>
              <a:rPr lang="zh-TW" altLang="en-US" dirty="0" smtClean="0"/>
              <a:t>學部專題研究</a:t>
            </a:r>
            <a:endParaRPr lang="en-US" altLang="zh-TW" dirty="0" smtClean="0"/>
          </a:p>
          <a:p>
            <a:pPr>
              <a:buFont typeface="Wingdings 2" panose="05020102010507070707" pitchFamily="18" charset="2"/>
              <a:buChar char=""/>
            </a:pPr>
            <a:r>
              <a:rPr lang="zh-TW" altLang="en-US" dirty="0"/>
              <a:t>研究</a:t>
            </a:r>
            <a:r>
              <a:rPr lang="zh-TW" altLang="en-US" dirty="0" smtClean="0"/>
              <a:t>特色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"/>
            </a:pPr>
            <a:r>
              <a:rPr lang="zh-TW" altLang="en-US" dirty="0"/>
              <a:t>分子</a:t>
            </a:r>
            <a:r>
              <a:rPr lang="zh-TW" altLang="en-US" dirty="0" smtClean="0"/>
              <a:t>醫學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"/>
            </a:pPr>
            <a:r>
              <a:rPr lang="zh-TW" altLang="en-US" dirty="0"/>
              <a:t>分子</a:t>
            </a:r>
            <a:r>
              <a:rPr lang="zh-TW" altLang="en-US" dirty="0" smtClean="0"/>
              <a:t>與環境生物</a:t>
            </a:r>
            <a:endParaRPr lang="en-US" altLang="zh-TW" dirty="0" smtClean="0"/>
          </a:p>
          <a:p>
            <a:pPr>
              <a:buFont typeface="Wingdings 2" panose="05020102010507070707" pitchFamily="18" charset="2"/>
              <a:buChar char=""/>
            </a:pPr>
            <a:r>
              <a:rPr lang="zh-TW" altLang="en-US" dirty="0"/>
              <a:t>研究</a:t>
            </a:r>
            <a:r>
              <a:rPr lang="zh-TW" altLang="en-US" dirty="0" smtClean="0"/>
              <a:t>領域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"/>
            </a:pPr>
            <a:r>
              <a:rPr lang="zh-TW" altLang="en-US" dirty="0" smtClean="0"/>
              <a:t>生物醫學、基因調控、環境賀爾蒙、逆境生物學、發育與演化、生質能源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56" r="2723" b="5659"/>
          <a:stretch/>
        </p:blipFill>
        <p:spPr>
          <a:xfrm>
            <a:off x="5724128" y="5805264"/>
            <a:ext cx="1420451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80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5" r="7457"/>
          <a:stretch/>
        </p:blipFill>
        <p:spPr bwMode="auto">
          <a:xfrm>
            <a:off x="573184" y="1585650"/>
            <a:ext cx="8175280" cy="508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認知神經科學研究所</a:t>
            </a:r>
          </a:p>
        </p:txBody>
      </p:sp>
    </p:spTree>
    <p:extLst>
      <p:ext uri="{BB962C8B-B14F-4D97-AF65-F5344CB8AC3E}">
        <p14:creationId xmlns:p14="http://schemas.microsoft.com/office/powerpoint/2010/main" xmlns="" val="4225462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2040" y="2572470"/>
            <a:ext cx="2341960" cy="263564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5336" y="5107458"/>
            <a:ext cx="3347864" cy="158544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0912" y="222672"/>
            <a:ext cx="8229600" cy="1143000"/>
          </a:xfrm>
        </p:spPr>
        <p:txBody>
          <a:bodyPr/>
          <a:lstStyle/>
          <a:p>
            <a:r>
              <a:rPr lang="zh-TW" altLang="en-US" dirty="0"/>
              <a:t>系統生物與生物資訊研究所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542964"/>
            <a:ext cx="6851104" cy="4961296"/>
          </a:xfrm>
        </p:spPr>
        <p:txBody>
          <a:bodyPr>
            <a:normAutofit lnSpcReduction="10000"/>
          </a:bodyPr>
          <a:lstStyle/>
          <a:p>
            <a:pPr>
              <a:buFont typeface="Wingdings 2" panose="05020102010507070707" pitchFamily="18" charset="2"/>
              <a:buChar char=""/>
            </a:pPr>
            <a:r>
              <a:rPr lang="zh-TW" altLang="en-US" dirty="0"/>
              <a:t>研究</a:t>
            </a:r>
            <a:r>
              <a:rPr lang="zh-TW" altLang="en-US" dirty="0" smtClean="0"/>
              <a:t>重點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疾病（</a:t>
            </a:r>
            <a:r>
              <a:rPr lang="zh-TW" altLang="en-US" dirty="0"/>
              <a:t>癌症、老化與</a:t>
            </a:r>
            <a:r>
              <a:rPr lang="zh-TW" altLang="en-US" dirty="0" smtClean="0"/>
              <a:t>感染）之分</a:t>
            </a:r>
            <a:r>
              <a:rPr lang="zh-TW" altLang="en-US" dirty="0"/>
              <a:t>子</a:t>
            </a:r>
            <a:r>
              <a:rPr lang="zh-TW" altLang="en-US" dirty="0" smtClean="0"/>
              <a:t>機制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疾病診斷</a:t>
            </a:r>
            <a:r>
              <a:rPr lang="zh-TW" altLang="en-US" dirty="0"/>
              <a:t>、</a:t>
            </a:r>
            <a:r>
              <a:rPr lang="zh-TW" altLang="en-US" dirty="0" smtClean="0"/>
              <a:t>預防及藥物篩選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基因體數據、</a:t>
            </a:r>
            <a:r>
              <a:rPr lang="zh-TW" altLang="en-US" dirty="0"/>
              <a:t>生物資訊</a:t>
            </a:r>
            <a:r>
              <a:rPr lang="zh-TW" altLang="en-US" dirty="0" smtClean="0"/>
              <a:t>分析法</a:t>
            </a:r>
            <a:endParaRPr lang="en-US" altLang="zh-TW" dirty="0" smtClean="0"/>
          </a:p>
          <a:p>
            <a:pPr>
              <a:buFont typeface="Wingdings 2" panose="05020102010507070707" pitchFamily="18" charset="2"/>
              <a:buChar char=""/>
            </a:pPr>
            <a:r>
              <a:rPr lang="zh-TW" altLang="en-US" dirty="0" smtClean="0"/>
              <a:t>教學特色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跨領域</a:t>
            </a:r>
            <a:r>
              <a:rPr lang="zh-TW" altLang="en-US" dirty="0"/>
              <a:t>課程</a:t>
            </a:r>
            <a:r>
              <a:rPr lang="zh-TW" altLang="en-US" dirty="0" smtClean="0"/>
              <a:t>規劃（分生生化實驗＋生物資訊）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英語</a:t>
            </a:r>
            <a:r>
              <a:rPr lang="zh-TW" altLang="en-US" dirty="0"/>
              <a:t>授課。</a:t>
            </a:r>
          </a:p>
          <a:p>
            <a:pPr>
              <a:buFont typeface="Wingdings 2" panose="05020102010507070707" pitchFamily="18" charset="2"/>
              <a:buChar char=""/>
            </a:pPr>
            <a:r>
              <a:rPr lang="zh-TW" altLang="en-US" dirty="0" smtClean="0"/>
              <a:t>產</a:t>
            </a:r>
            <a:r>
              <a:rPr lang="zh-TW" altLang="en-US" dirty="0"/>
              <a:t>學</a:t>
            </a:r>
            <a:r>
              <a:rPr lang="zh-TW" altLang="en-US" dirty="0" smtClean="0"/>
              <a:t>合作計劃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壢</a:t>
            </a:r>
            <a:r>
              <a:rPr lang="zh-TW" altLang="en-US" dirty="0"/>
              <a:t>新</a:t>
            </a:r>
            <a:r>
              <a:rPr lang="zh-TW" altLang="en-US" dirty="0" smtClean="0"/>
              <a:t>醫院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國泰醫院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宏</a:t>
            </a:r>
            <a:r>
              <a:rPr lang="zh-TW" altLang="en-US" dirty="0"/>
              <a:t>達</a:t>
            </a:r>
            <a:r>
              <a:rPr lang="zh-TW" altLang="en-US" dirty="0" smtClean="0"/>
              <a:t>電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dirty="0" smtClean="0"/>
              <a:t>順天堂</a:t>
            </a:r>
            <a:endParaRPr lang="zh-TW" altLang="en-US" dirty="0"/>
          </a:p>
        </p:txBody>
      </p:sp>
      <p:pic>
        <p:nvPicPr>
          <p:cNvPr id="11" name="圖片 10" descr="CIMG106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128" y="5107458"/>
            <a:ext cx="1854434" cy="1609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509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zh-TW" altLang="en-US" dirty="0"/>
              <a:t>生物醫學工程研究所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196752"/>
            <a:ext cx="8424936" cy="5040560"/>
          </a:xfrm>
        </p:spPr>
        <p:txBody>
          <a:bodyPr>
            <a:normAutofit fontScale="62500" lnSpcReduction="20000"/>
          </a:bodyPr>
          <a:lstStyle/>
          <a:p>
            <a:pPr>
              <a:buFont typeface="Wingdings 2" panose="05020102010507070707" pitchFamily="18" charset="2"/>
              <a:buChar char=""/>
            </a:pPr>
            <a:endParaRPr lang="zh-TW" altLang="en-US" dirty="0" smtClean="0"/>
          </a:p>
          <a:p>
            <a:pPr>
              <a:buFont typeface="Wingdings 2" panose="05020102010507070707" pitchFamily="18" charset="2"/>
              <a:buChar char=""/>
            </a:pPr>
            <a:r>
              <a:rPr lang="zh-TW" altLang="en-US" sz="2900" dirty="0"/>
              <a:t>研究重點</a:t>
            </a:r>
            <a:endParaRPr lang="en-US" altLang="zh-TW" sz="2900" dirty="0" smtClean="0"/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生</a:t>
            </a:r>
            <a:r>
              <a:rPr lang="zh-TW" altLang="en-US" sz="2600" dirty="0"/>
              <a:t>醫影像、訊號與感測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生物</a:t>
            </a:r>
            <a:r>
              <a:rPr lang="zh-TW" altLang="en-US" sz="2600" dirty="0"/>
              <a:t>技術與細胞</a:t>
            </a:r>
            <a:r>
              <a:rPr lang="en-US" altLang="zh-TW" sz="2600" dirty="0"/>
              <a:t>/</a:t>
            </a:r>
            <a:r>
              <a:rPr lang="zh-TW" altLang="en-US" sz="2600" dirty="0"/>
              <a:t>組織工程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醫</a:t>
            </a:r>
            <a:r>
              <a:rPr lang="zh-TW" altLang="en-US" sz="2600" dirty="0"/>
              <a:t>療器材與科技輔具</a:t>
            </a:r>
          </a:p>
          <a:p>
            <a:pPr>
              <a:buFont typeface="Wingdings 2" panose="05020102010507070707" pitchFamily="18" charset="2"/>
              <a:buChar char=""/>
            </a:pPr>
            <a:r>
              <a:rPr lang="zh-TW" altLang="en-US" sz="2900" dirty="0" smtClean="0"/>
              <a:t>教學</a:t>
            </a:r>
            <a:r>
              <a:rPr lang="zh-TW" altLang="en-US" sz="2900" dirty="0"/>
              <a:t>特色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結合</a:t>
            </a:r>
            <a:r>
              <a:rPr lang="zh-TW" altLang="en-US" sz="2600" dirty="0"/>
              <a:t>生物、醫學與工程技術領域等的整合與創新課程。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精</a:t>
            </a:r>
            <a:r>
              <a:rPr lang="zh-TW" altLang="en-US" sz="2600" dirty="0"/>
              <a:t>進於實驗設計方法、實驗操作以及軟硬體運算工具應用，以使學生手腦並用</a:t>
            </a:r>
            <a:r>
              <a:rPr lang="zh-TW" altLang="en-US" sz="2600" dirty="0" smtClean="0"/>
              <a:t>。</a:t>
            </a:r>
            <a:endParaRPr lang="zh-TW" altLang="en-US" sz="2600" dirty="0"/>
          </a:p>
          <a:p>
            <a:pPr>
              <a:buFont typeface="Wingdings 2" panose="05020102010507070707" pitchFamily="18" charset="2"/>
              <a:buChar char=""/>
            </a:pPr>
            <a:r>
              <a:rPr lang="zh-TW" altLang="en-US" sz="2900" dirty="0"/>
              <a:t>產學合作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與</a:t>
            </a:r>
            <a:r>
              <a:rPr lang="zh-TW" altLang="en-US" sz="2600" dirty="0"/>
              <a:t>榮總、國泰、彰濱秀傳、衛福部桃園醫院以及相關生技醫療產業建立密切合作關係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應用</a:t>
            </a:r>
            <a:r>
              <a:rPr lang="en-US" altLang="zh-TW" sz="2600" dirty="0"/>
              <a:t>C-arm</a:t>
            </a:r>
            <a:r>
              <a:rPr lang="zh-TW" altLang="en-US" sz="2600" dirty="0"/>
              <a:t>影像輔助導引系統於脊椎手術導航：國泰醫院</a:t>
            </a:r>
            <a:r>
              <a:rPr lang="en-US" altLang="zh-TW" sz="2600" dirty="0"/>
              <a:t>/</a:t>
            </a:r>
            <a:r>
              <a:rPr lang="zh-TW" altLang="en-US" sz="2600" dirty="0"/>
              <a:t>壢新醫院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en-US" altLang="zh-TW" sz="2600" dirty="0" smtClean="0"/>
              <a:t>CT/C-arm</a:t>
            </a:r>
            <a:r>
              <a:rPr lang="zh-TW" altLang="en-US" sz="2600" dirty="0"/>
              <a:t>影像助輔助手術導航系統：上銀</a:t>
            </a:r>
            <a:r>
              <a:rPr lang="en-US" altLang="zh-TW" sz="2600" dirty="0"/>
              <a:t>/</a:t>
            </a:r>
            <a:r>
              <a:rPr lang="zh-TW" altLang="en-US" sz="2600" dirty="0"/>
              <a:t>鐿鈦公司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中風</a:t>
            </a:r>
            <a:r>
              <a:rPr lang="zh-TW" altLang="en-US" sz="2600" dirty="0"/>
              <a:t>病患多模態復健系統之研製與復健成效評估研究：台北榮總</a:t>
            </a:r>
            <a:r>
              <a:rPr lang="en-US" altLang="zh-TW" sz="2600" dirty="0"/>
              <a:t>/</a:t>
            </a:r>
            <a:r>
              <a:rPr lang="zh-TW" altLang="en-US" sz="2600" dirty="0"/>
              <a:t>壢新醫院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臨</a:t>
            </a:r>
            <a:r>
              <a:rPr lang="zh-TW" altLang="en-US" sz="2600" dirty="0"/>
              <a:t>床腫瘤診斷用之擴散光學斷層掃描系統：衛福部桃園醫院</a:t>
            </a:r>
            <a:r>
              <a:rPr lang="en-US" altLang="zh-TW" sz="2600" dirty="0"/>
              <a:t>//</a:t>
            </a:r>
            <a:r>
              <a:rPr lang="zh-TW" altLang="en-US" sz="2600" dirty="0"/>
              <a:t>壢新醫院 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植</a:t>
            </a:r>
            <a:r>
              <a:rPr lang="zh-TW" altLang="en-US" sz="2600" dirty="0"/>
              <a:t>牙骨整合</a:t>
            </a:r>
            <a:r>
              <a:rPr lang="en-US" altLang="zh-TW" sz="2600" dirty="0"/>
              <a:t>/</a:t>
            </a:r>
            <a:r>
              <a:rPr lang="zh-TW" altLang="en-US" sz="2600" dirty="0"/>
              <a:t>骨缺損檢測儀開發</a:t>
            </a:r>
            <a:r>
              <a:rPr lang="en-US" altLang="zh-TW" sz="2600" dirty="0"/>
              <a:t>: </a:t>
            </a:r>
            <a:r>
              <a:rPr lang="zh-TW" altLang="en-US" sz="2600" dirty="0"/>
              <a:t>汐止國泰醫院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以</a:t>
            </a:r>
            <a:r>
              <a:rPr lang="zh-TW" altLang="en-US" sz="2600" dirty="0"/>
              <a:t>層流剪力系統模擬吸菸對體內血管內皮細胞之傷害與機制探討：衛福部桃園醫院 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研究</a:t>
            </a:r>
            <a:r>
              <a:rPr lang="zh-TW" altLang="en-US" sz="2600" dirty="0"/>
              <a:t>開發以碳氟化物促進氣體交換之生物反應器：索瑪沛思生物科技公司</a:t>
            </a:r>
          </a:p>
          <a:p>
            <a:pPr lvl="1">
              <a:buFont typeface="Wingdings 2" panose="05020102010507070707" pitchFamily="18" charset="2"/>
              <a:buChar char=""/>
            </a:pPr>
            <a:r>
              <a:rPr lang="zh-TW" altLang="en-US" sz="2600" dirty="0" smtClean="0"/>
              <a:t>雙</a:t>
            </a:r>
            <a:r>
              <a:rPr lang="zh-TW" altLang="en-US" sz="2600" dirty="0"/>
              <a:t>離子奈米複合材料水凝膠之應用 </a:t>
            </a:r>
            <a:r>
              <a:rPr lang="en-US" altLang="zh-TW" sz="2600" dirty="0"/>
              <a:t>: </a:t>
            </a:r>
            <a:r>
              <a:rPr lang="zh-TW" altLang="en-US" sz="2600" dirty="0"/>
              <a:t>三軍總醫院</a:t>
            </a:r>
          </a:p>
          <a:p>
            <a:pPr>
              <a:buFont typeface="Wingdings 2" panose="05020102010507070707" pitchFamily="18" charset="2"/>
              <a:buChar char=""/>
            </a:pPr>
            <a:endParaRPr lang="zh-TW" altLang="en-US" dirty="0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1638" y="692696"/>
            <a:ext cx="1565527" cy="151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971600" y="5683655"/>
            <a:ext cx="6984776" cy="1129721"/>
            <a:chOff x="1187624" y="5465764"/>
            <a:chExt cx="6984776" cy="1129721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465764"/>
              <a:ext cx="1849264" cy="1112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889" y="5481638"/>
              <a:ext cx="1679128" cy="1113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7" y="5481638"/>
              <a:ext cx="1689198" cy="1096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215" y="5515124"/>
              <a:ext cx="1767185" cy="1060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0547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439644" y="1259779"/>
            <a:ext cx="2026222" cy="64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913" tIns="44460" rIns="88913" bIns="44460">
            <a:spAutoFit/>
          </a:bodyPr>
          <a:lstStyle/>
          <a:p>
            <a:pPr defTabSz="888364"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校史記要</a:t>
            </a:r>
          </a:p>
        </p:txBody>
      </p:sp>
      <p:pic>
        <p:nvPicPr>
          <p:cNvPr id="9220" name="Picture 14" descr="閱覽室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609" y="1364685"/>
            <a:ext cx="3674471" cy="2593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8" descr="中大全景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609" y="4071602"/>
            <a:ext cx="3674471" cy="238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6321" y="2151208"/>
            <a:ext cx="4820001" cy="110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913" tIns="44460" rIns="88913" bIns="44460">
            <a:spAutoFit/>
          </a:bodyPr>
          <a:lstStyle/>
          <a:p>
            <a:pPr defTabSz="888364"/>
            <a:r>
              <a:rPr lang="en-US" altLang="zh-TW" sz="2200" b="1" dirty="0">
                <a:solidFill>
                  <a:srgbClr val="0000FF"/>
                </a:solidFill>
              </a:rPr>
              <a:t>1914</a:t>
            </a:r>
            <a:r>
              <a:rPr lang="zh-TW" altLang="en-US" sz="2200" b="1" dirty="0">
                <a:solidFill>
                  <a:srgbClr val="0000FF"/>
                </a:solidFill>
              </a:rPr>
              <a:t>年 南京建校，創辦「國立南京高等師範學校」，爾後建制為「東南大學」  </a:t>
            </a:r>
            <a:endParaRPr lang="en-US" altLang="zh-TW" sz="2200" b="1" dirty="0">
              <a:solidFill>
                <a:srgbClr val="0000FF"/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10069" y="3168561"/>
            <a:ext cx="4820001" cy="43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913" tIns="44460" rIns="88913" bIns="44460">
            <a:spAutoFit/>
          </a:bodyPr>
          <a:lstStyle/>
          <a:p>
            <a:pPr defTabSz="888364"/>
            <a:r>
              <a:rPr lang="en-US" altLang="zh-TW" sz="2200" b="1" dirty="0">
                <a:solidFill>
                  <a:srgbClr val="0000FF"/>
                </a:solidFill>
              </a:rPr>
              <a:t>1928</a:t>
            </a:r>
            <a:r>
              <a:rPr lang="zh-TW" altLang="en-US" sz="2200" b="1" dirty="0">
                <a:solidFill>
                  <a:srgbClr val="0000FF"/>
                </a:solidFill>
              </a:rPr>
              <a:t>年 更名為「國立中央大學」</a:t>
            </a:r>
            <a:endParaRPr lang="en-US" altLang="zh-TW" sz="2200" b="1" dirty="0">
              <a:solidFill>
                <a:srgbClr val="0000FF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53262" y="3778671"/>
            <a:ext cx="4820001" cy="43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913" tIns="44460" rIns="88913" bIns="44460">
            <a:spAutoFit/>
          </a:bodyPr>
          <a:lstStyle/>
          <a:p>
            <a:pPr defTabSz="888364"/>
            <a:r>
              <a:rPr lang="en-US" altLang="zh-TW" sz="2200" b="1" dirty="0">
                <a:solidFill>
                  <a:srgbClr val="0000FF"/>
                </a:solidFill>
              </a:rPr>
              <a:t>1962</a:t>
            </a:r>
            <a:r>
              <a:rPr lang="zh-TW" altLang="en-US" sz="2200" b="1" dirty="0">
                <a:solidFill>
                  <a:srgbClr val="0000FF"/>
                </a:solidFill>
              </a:rPr>
              <a:t>年 在台復校， 設址苗栗</a:t>
            </a:r>
            <a:endParaRPr lang="en-US" altLang="zh-TW" sz="2200" b="1" dirty="0">
              <a:solidFill>
                <a:srgbClr val="0000FF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39239" y="4434122"/>
            <a:ext cx="4820001" cy="43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913" tIns="44460" rIns="88913" bIns="44460">
            <a:spAutoFit/>
          </a:bodyPr>
          <a:lstStyle/>
          <a:p>
            <a:pPr defTabSz="888364"/>
            <a:r>
              <a:rPr lang="en-US" altLang="zh-TW" sz="2200" b="1" dirty="0">
                <a:solidFill>
                  <a:srgbClr val="0000FF"/>
                </a:solidFill>
              </a:rPr>
              <a:t>1966</a:t>
            </a:r>
            <a:r>
              <a:rPr lang="zh-TW" altLang="en-US" sz="2200" b="1" dirty="0">
                <a:solidFill>
                  <a:srgbClr val="0000FF"/>
                </a:solidFill>
              </a:rPr>
              <a:t>年 遷址中壢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56050" y="4970730"/>
            <a:ext cx="4820001" cy="78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913" tIns="44460" rIns="88913" bIns="44460">
            <a:spAutoFit/>
          </a:bodyPr>
          <a:lstStyle/>
          <a:p>
            <a:pPr defTabSz="888364"/>
            <a:r>
              <a:rPr lang="en-US" altLang="zh-TW" sz="2200" b="1" dirty="0">
                <a:solidFill>
                  <a:srgbClr val="0000FF"/>
                </a:solidFill>
              </a:rPr>
              <a:t>2001</a:t>
            </a:r>
            <a:r>
              <a:rPr lang="zh-TW" altLang="en-US" sz="2200" b="1" dirty="0">
                <a:solidFill>
                  <a:srgbClr val="0000FF"/>
                </a:solidFill>
              </a:rPr>
              <a:t>年 擠身研究型大學之列，邁向國際一流大學之林。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7019" y="5834605"/>
            <a:ext cx="5198013" cy="55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913" tIns="44460" rIns="88913" bIns="44460">
            <a:spAutoFit/>
          </a:bodyPr>
          <a:lstStyle/>
          <a:p>
            <a:pPr defTabSz="888364"/>
            <a:r>
              <a:rPr lang="en-US" altLang="zh-TW" sz="3000" b="1" dirty="0">
                <a:solidFill>
                  <a:srgbClr val="663300"/>
                </a:solidFill>
              </a:rPr>
              <a:t>2015</a:t>
            </a:r>
            <a:r>
              <a:rPr lang="zh-TW" altLang="en-US" sz="3000" b="1" dirty="0">
                <a:solidFill>
                  <a:srgbClr val="663300"/>
                </a:solidFill>
              </a:rPr>
              <a:t>年 在台創校 </a:t>
            </a:r>
            <a:r>
              <a:rPr lang="en-US" altLang="zh-TW" sz="3000" b="1" dirty="0">
                <a:solidFill>
                  <a:srgbClr val="663300"/>
                </a:solidFill>
              </a:rPr>
              <a:t>100</a:t>
            </a:r>
            <a:r>
              <a:rPr lang="zh-TW" altLang="en-US" sz="3000" b="1" dirty="0">
                <a:solidFill>
                  <a:srgbClr val="663300"/>
                </a:solidFill>
              </a:rPr>
              <a:t> 週年</a:t>
            </a:r>
          </a:p>
        </p:txBody>
      </p:sp>
    </p:spTree>
    <p:extLst>
      <p:ext uri="{BB962C8B-B14F-4D97-AF65-F5344CB8AC3E}">
        <p14:creationId xmlns:p14="http://schemas.microsoft.com/office/powerpoint/2010/main" xmlns="" val="318447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8219256" cy="4434840"/>
          </a:xfrm>
        </p:spPr>
        <p:txBody>
          <a:bodyPr/>
          <a:lstStyle/>
          <a:p>
            <a:r>
              <a:rPr lang="zh-TW" altLang="en-US" dirty="0" smtClean="0"/>
              <a:t>採精英制，每學年僅收</a:t>
            </a:r>
            <a:r>
              <a:rPr lang="en-US" altLang="zh-TW" dirty="0" smtClean="0"/>
              <a:t>20</a:t>
            </a:r>
            <a:r>
              <a:rPr lang="zh-TW" altLang="en-US" dirty="0" smtClean="0"/>
              <a:t>名新生，由</a:t>
            </a:r>
            <a:r>
              <a:rPr lang="en-US" altLang="zh-TW" dirty="0" smtClean="0"/>
              <a:t>40</a:t>
            </a:r>
            <a:r>
              <a:rPr lang="zh-TW" altLang="en-US" dirty="0" smtClean="0"/>
              <a:t>位教師帶領學習</a:t>
            </a:r>
            <a:r>
              <a:rPr lang="zh-TW" altLang="en-US" dirty="0"/>
              <a:t>，</a:t>
            </a:r>
            <a:r>
              <a:rPr lang="zh-TW" altLang="en-US" dirty="0" smtClean="0"/>
              <a:t>增進學習效果。</a:t>
            </a:r>
            <a:endParaRPr lang="en-US" altLang="zh-TW" dirty="0" smtClean="0"/>
          </a:p>
          <a:p>
            <a:r>
              <a:rPr lang="zh-TW" altLang="en-US" dirty="0" smtClean="0"/>
              <a:t>大三以後即規劃進修專業課程與研究，即早為畢業後深造或就業準備。</a:t>
            </a:r>
            <a:endParaRPr lang="en-US" altLang="zh-TW" dirty="0" smtClean="0"/>
          </a:p>
          <a:p>
            <a:r>
              <a:rPr lang="zh-TW" altLang="en-US" dirty="0" smtClean="0"/>
              <a:t>與國外大學</a:t>
            </a:r>
            <a:r>
              <a:rPr lang="zh-TW" altLang="en-US" dirty="0"/>
              <a:t>（如美國麻省大學）</a:t>
            </a:r>
            <a:r>
              <a:rPr lang="zh-TW" altLang="en-US" dirty="0" smtClean="0"/>
              <a:t>有學</a:t>
            </a:r>
            <a:r>
              <a:rPr lang="zh-TW" altLang="en-US" dirty="0"/>
              <a:t>／</a:t>
            </a:r>
            <a:r>
              <a:rPr lang="zh-TW" altLang="en-US" dirty="0" smtClean="0"/>
              <a:t>碩士聯修（</a:t>
            </a:r>
            <a:r>
              <a:rPr lang="en-US" altLang="zh-TW" dirty="0" smtClean="0"/>
              <a:t>5</a:t>
            </a:r>
            <a:r>
              <a:rPr lang="zh-TW" altLang="en-US" dirty="0" smtClean="0"/>
              <a:t>年）機會。</a:t>
            </a:r>
            <a:endParaRPr lang="en-US" altLang="zh-TW" dirty="0" smtClean="0"/>
          </a:p>
          <a:p>
            <a:r>
              <a:rPr lang="zh-TW" altLang="en-US" dirty="0" smtClean="0"/>
              <a:t>正式業界（如</a:t>
            </a:r>
            <a:r>
              <a:rPr lang="en-US" altLang="zh-TW" dirty="0" err="1" smtClean="0"/>
              <a:t>HTC</a:t>
            </a:r>
            <a:r>
              <a:rPr lang="zh-TW" altLang="en-US" dirty="0" smtClean="0"/>
              <a:t>）實習管道，提升就業機會。</a:t>
            </a:r>
            <a:endParaRPr lang="en-US" dirty="0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107504" y="-18256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5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dirty="0" smtClean="0"/>
              <a:t>      </a:t>
            </a:r>
            <a:r>
              <a:rPr lang="zh-TW" altLang="en-US" dirty="0" smtClean="0"/>
              <a:t>生醫科學與工程學系特色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xmlns="" val="38074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跨</a:t>
            </a:r>
            <a:r>
              <a:rPr lang="zh-TW" altLang="en-US" sz="5400" dirty="0" smtClean="0"/>
              <a:t>領域生醫研究</a:t>
            </a:r>
            <a:r>
              <a:rPr lang="zh-TW" altLang="en-US" sz="5400" dirty="0"/>
              <a:t>特色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3665152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SzPct val="75000"/>
              <a:buFont typeface="Wingdings 2" panose="05020102010507070707" pitchFamily="18" charset="2"/>
              <a:buChar char=""/>
            </a:pPr>
            <a:r>
              <a:rPr lang="zh-TW" altLang="en-US" sz="3600" b="1" dirty="0"/>
              <a:t>個人型預防及診測器材研發</a:t>
            </a:r>
          </a:p>
          <a:p>
            <a:pPr>
              <a:spcAft>
                <a:spcPts val="1200"/>
              </a:spcAft>
              <a:buSzPct val="75000"/>
              <a:buFont typeface="Wingdings 2" panose="05020102010507070707" pitchFamily="18" charset="2"/>
              <a:buChar char=""/>
            </a:pPr>
            <a:r>
              <a:rPr lang="zh-TW" altLang="en-US" sz="3600" b="1" dirty="0"/>
              <a:t>系統基質生物學與藥理研究 </a:t>
            </a:r>
          </a:p>
          <a:p>
            <a:pPr>
              <a:spcAft>
                <a:spcPts val="1200"/>
              </a:spcAft>
              <a:buSzPct val="75000"/>
              <a:buFont typeface="Wingdings 2" panose="05020102010507070707" pitchFamily="18" charset="2"/>
              <a:buChar char=""/>
            </a:pPr>
            <a:r>
              <a:rPr lang="zh-TW" altLang="en-US" sz="3600" b="1" dirty="0"/>
              <a:t>腦與心智科學研究 </a:t>
            </a:r>
          </a:p>
          <a:p>
            <a:pPr>
              <a:spcAft>
                <a:spcPts val="1200"/>
              </a:spcAft>
              <a:buSzPct val="75000"/>
              <a:buFont typeface="Wingdings 2" panose="05020102010507070707" pitchFamily="18" charset="2"/>
              <a:buChar char=""/>
            </a:pPr>
            <a:r>
              <a:rPr lang="zh-TW" altLang="en-US" sz="3600" b="1" dirty="0"/>
              <a:t>生物科技與製藥產業 </a:t>
            </a:r>
          </a:p>
        </p:txBody>
      </p:sp>
    </p:spTree>
    <p:extLst>
      <p:ext uri="{BB962C8B-B14F-4D97-AF65-F5344CB8AC3E}">
        <p14:creationId xmlns:p14="http://schemas.microsoft.com/office/powerpoint/2010/main" xmlns="" val="331922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學院延攬國內外學者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708064"/>
            <a:ext cx="8291264" cy="4817280"/>
          </a:xfrm>
        </p:spPr>
        <p:txBody>
          <a:bodyPr>
            <a:normAutofit/>
          </a:bodyPr>
          <a:lstStyle/>
          <a:p>
            <a:pPr>
              <a:lnSpc>
                <a:spcPts val="2980"/>
              </a:lnSpc>
              <a:buSzPct val="80000"/>
              <a:buFont typeface="Wingdings 2" panose="05020102010507070707" pitchFamily="18" charset="2"/>
              <a:buChar char=""/>
            </a:pPr>
            <a:r>
              <a:rPr lang="zh-TW" altLang="en-US" sz="2400" dirty="0" smtClean="0"/>
              <a:t>黃鍔院士（中研院）</a:t>
            </a:r>
            <a:r>
              <a:rPr lang="en-US" altLang="zh-TW" sz="2400" dirty="0" smtClean="0"/>
              <a:t> 	95</a:t>
            </a:r>
            <a:r>
              <a:rPr lang="zh-TW" altLang="en-US" sz="2400" dirty="0" smtClean="0"/>
              <a:t>年到任中大</a:t>
            </a:r>
            <a:endParaRPr lang="en-US" altLang="zh-TW" sz="2400" dirty="0" smtClean="0"/>
          </a:p>
          <a:p>
            <a:pPr marL="0" indent="0">
              <a:lnSpc>
                <a:spcPts val="2980"/>
              </a:lnSpc>
              <a:buSzPct val="80000"/>
              <a:buNone/>
            </a:pPr>
            <a:r>
              <a:rPr lang="en-US" altLang="zh-TW" sz="2400" dirty="0" smtClean="0"/>
              <a:t>	</a:t>
            </a:r>
            <a:r>
              <a:rPr lang="zh-TW" altLang="en-US" sz="2400" dirty="0" smtClean="0"/>
              <a:t>美國太空總署（</a:t>
            </a:r>
            <a:r>
              <a:rPr lang="en-US" altLang="zh-TW" sz="2400" dirty="0" smtClean="0"/>
              <a:t>NASA</a:t>
            </a:r>
            <a:r>
              <a:rPr lang="zh-TW" altLang="en-US" sz="2400" dirty="0" smtClean="0"/>
              <a:t>），美國國家工程學院院士</a:t>
            </a:r>
            <a:endParaRPr lang="en-US" altLang="zh-TW" sz="2400" dirty="0"/>
          </a:p>
          <a:p>
            <a:pPr>
              <a:lnSpc>
                <a:spcPts val="2980"/>
              </a:lnSpc>
              <a:buSzPct val="80000"/>
              <a:buFont typeface="Wingdings 2" panose="05020102010507070707" pitchFamily="18" charset="2"/>
              <a:buChar char=""/>
            </a:pPr>
            <a:r>
              <a:rPr lang="zh-TW" altLang="en-US" sz="2400" dirty="0" smtClean="0"/>
              <a:t>彭</a:t>
            </a:r>
            <a:r>
              <a:rPr lang="zh-TW" altLang="en-US" sz="2400" dirty="0"/>
              <a:t>仲康教授	</a:t>
            </a:r>
            <a:r>
              <a:rPr lang="en-US" altLang="zh-TW" sz="2400" dirty="0" smtClean="0"/>
              <a:t>	101</a:t>
            </a:r>
            <a:r>
              <a:rPr lang="zh-TW" altLang="en-US" sz="2400" dirty="0"/>
              <a:t>年</a:t>
            </a:r>
            <a:r>
              <a:rPr lang="en-US" altLang="zh-TW" sz="2400" dirty="0"/>
              <a:t>8</a:t>
            </a:r>
            <a:r>
              <a:rPr lang="zh-TW" altLang="en-US" sz="2400" dirty="0"/>
              <a:t>月到</a:t>
            </a:r>
            <a:r>
              <a:rPr lang="zh-TW" altLang="en-US" sz="2400" dirty="0" smtClean="0"/>
              <a:t>任</a:t>
            </a:r>
            <a:endParaRPr lang="zh-TW" altLang="en-US" sz="2400" dirty="0"/>
          </a:p>
          <a:p>
            <a:pPr marL="0" indent="0">
              <a:lnSpc>
                <a:spcPts val="2980"/>
              </a:lnSpc>
              <a:buSzPct val="80000"/>
              <a:buNone/>
            </a:pPr>
            <a:r>
              <a:rPr lang="zh-TW" altLang="en-US" sz="2400" dirty="0"/>
              <a:t>	</a:t>
            </a:r>
            <a:r>
              <a:rPr lang="en-US" altLang="zh-TW" sz="2400" dirty="0"/>
              <a:t>Harvard Medical School</a:t>
            </a:r>
          </a:p>
          <a:p>
            <a:pPr>
              <a:lnSpc>
                <a:spcPts val="2980"/>
              </a:lnSpc>
              <a:buSzPct val="80000"/>
              <a:buFont typeface="Wingdings 2" panose="05020102010507070707" pitchFamily="18" charset="2"/>
              <a:buChar char=""/>
            </a:pPr>
            <a:r>
              <a:rPr lang="zh-TW" altLang="en-US" sz="2400" dirty="0"/>
              <a:t>徐    沺教授	</a:t>
            </a:r>
            <a:r>
              <a:rPr lang="en-US" altLang="zh-TW" sz="2400" dirty="0"/>
              <a:t>102</a:t>
            </a:r>
            <a:r>
              <a:rPr lang="zh-TW" altLang="en-US" sz="2400" dirty="0"/>
              <a:t>年</a:t>
            </a:r>
            <a:r>
              <a:rPr lang="en-US" altLang="zh-TW" sz="2400" dirty="0"/>
              <a:t>8</a:t>
            </a:r>
            <a:r>
              <a:rPr lang="zh-TW" altLang="en-US" sz="2400" dirty="0"/>
              <a:t>月到任</a:t>
            </a:r>
          </a:p>
          <a:p>
            <a:pPr marL="0" indent="0">
              <a:lnSpc>
                <a:spcPts val="2980"/>
              </a:lnSpc>
              <a:buSzPct val="80000"/>
              <a:buNone/>
            </a:pPr>
            <a:r>
              <a:rPr lang="zh-TW" altLang="en-US" sz="2400" dirty="0"/>
              <a:t>	</a:t>
            </a:r>
            <a:r>
              <a:rPr lang="en-US" altLang="zh-TW" sz="2400" dirty="0"/>
              <a:t>Boston University School of Medicine</a:t>
            </a:r>
          </a:p>
          <a:p>
            <a:pPr>
              <a:lnSpc>
                <a:spcPts val="2980"/>
              </a:lnSpc>
              <a:buSzPct val="80000"/>
              <a:buFont typeface="Wingdings 2" panose="05020102010507070707" pitchFamily="18" charset="2"/>
              <a:buChar char=""/>
            </a:pPr>
            <a:r>
              <a:rPr lang="zh-TW" altLang="en-US" sz="2400" dirty="0"/>
              <a:t>黃俊銘教授	</a:t>
            </a:r>
            <a:r>
              <a:rPr lang="en-US" altLang="zh-TW" sz="2400" dirty="0" smtClean="0"/>
              <a:t>	103</a:t>
            </a:r>
            <a:r>
              <a:rPr lang="zh-TW" altLang="en-US" sz="2400" dirty="0"/>
              <a:t>年</a:t>
            </a:r>
            <a:r>
              <a:rPr lang="en-US" altLang="zh-TW" sz="2400" dirty="0"/>
              <a:t>2</a:t>
            </a:r>
            <a:r>
              <a:rPr lang="zh-TW" altLang="en-US" sz="2400" dirty="0"/>
              <a:t>月到任</a:t>
            </a:r>
          </a:p>
          <a:p>
            <a:pPr marL="0" indent="0">
              <a:lnSpc>
                <a:spcPts val="2980"/>
              </a:lnSpc>
              <a:buSzPct val="80000"/>
              <a:buNone/>
            </a:pPr>
            <a:r>
              <a:rPr lang="zh-TW" altLang="en-US" sz="2400" dirty="0"/>
              <a:t>	</a:t>
            </a:r>
            <a:r>
              <a:rPr lang="en-US" altLang="zh-TW" sz="2400" dirty="0"/>
              <a:t>University of California, San Diego</a:t>
            </a:r>
          </a:p>
          <a:p>
            <a:pPr>
              <a:lnSpc>
                <a:spcPts val="2980"/>
              </a:lnSpc>
              <a:buSzPct val="80000"/>
              <a:buFont typeface="Wingdings 2" panose="05020102010507070707" pitchFamily="18" charset="2"/>
              <a:buChar char=""/>
            </a:pPr>
            <a:r>
              <a:rPr lang="zh-TW" altLang="en-US" sz="2400" dirty="0"/>
              <a:t>郭博昭教授	</a:t>
            </a:r>
            <a:r>
              <a:rPr lang="en-US" altLang="zh-TW" sz="2400" dirty="0" smtClean="0"/>
              <a:t>	103</a:t>
            </a:r>
            <a:r>
              <a:rPr lang="zh-TW" altLang="en-US" sz="2400" dirty="0"/>
              <a:t>年</a:t>
            </a:r>
            <a:r>
              <a:rPr lang="en-US" altLang="zh-TW" sz="2400" dirty="0"/>
              <a:t>8</a:t>
            </a:r>
            <a:r>
              <a:rPr lang="zh-TW" altLang="en-US" sz="2400" dirty="0"/>
              <a:t>月到任</a:t>
            </a:r>
          </a:p>
          <a:p>
            <a:pPr marL="0" indent="0">
              <a:lnSpc>
                <a:spcPts val="2980"/>
              </a:lnSpc>
              <a:buSzPct val="80000"/>
              <a:buNone/>
            </a:pPr>
            <a:r>
              <a:rPr lang="zh-TW" altLang="en-US" sz="2400" dirty="0"/>
              <a:t>	國立陽明</a:t>
            </a:r>
            <a:r>
              <a:rPr lang="zh-TW" altLang="en-US" sz="2400" dirty="0" smtClean="0"/>
              <a:t>大學</a:t>
            </a:r>
            <a:endParaRPr lang="zh-TW" altLang="en-US" sz="2400" dirty="0"/>
          </a:p>
        </p:txBody>
      </p:sp>
      <p:pic>
        <p:nvPicPr>
          <p:cNvPr id="6" name="Picture 2" descr="BU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98" r="19872"/>
          <a:stretch/>
        </p:blipFill>
        <p:spPr bwMode="auto">
          <a:xfrm>
            <a:off x="971599" y="3917481"/>
            <a:ext cx="465728" cy="49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logo_harvar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3082267"/>
            <a:ext cx="393720" cy="418741"/>
          </a:xfrm>
          <a:prstGeom prst="rect">
            <a:avLst/>
          </a:prstGeom>
        </p:spPr>
      </p:pic>
      <p:pic>
        <p:nvPicPr>
          <p:cNvPr id="8" name="Picture 9" descr="UCSDlogo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4837127"/>
            <a:ext cx="504056" cy="536089"/>
          </a:xfrm>
          <a:prstGeom prst="rect">
            <a:avLst/>
          </a:prstGeom>
        </p:spPr>
      </p:pic>
      <p:pic>
        <p:nvPicPr>
          <p:cNvPr id="9" name="Picture 10" descr="Ymedu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599" y="5771586"/>
            <a:ext cx="465727" cy="465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5912" y="2132856"/>
            <a:ext cx="609744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7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712" y="1484784"/>
            <a:ext cx="8687329" cy="518886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108" y="281856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系統</a:t>
            </a:r>
            <a:r>
              <a:rPr lang="zh-TW" altLang="en-US" dirty="0"/>
              <a:t>基質生物與藥理</a:t>
            </a:r>
            <a:r>
              <a:rPr lang="zh-TW" altLang="en-US" dirty="0" smtClean="0"/>
              <a:t>研究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600" dirty="0" smtClean="0"/>
              <a:t>Systems </a:t>
            </a:r>
            <a:r>
              <a:rPr lang="en-US" altLang="zh-TW" sz="3600" dirty="0"/>
              <a:t>Stromal Biology and Pharmacology 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182466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順天堂製藥合作計劃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389120"/>
          </a:xfrm>
        </p:spPr>
        <p:txBody>
          <a:bodyPr/>
          <a:lstStyle/>
          <a:p>
            <a:r>
              <a:rPr lang="zh-TW" altLang="en-US" b="1" dirty="0" smtClean="0">
                <a:latin typeface="新細明體"/>
                <a:ea typeface="新細明體"/>
                <a:cs typeface="新細明體"/>
              </a:rPr>
              <a:t>中藥配方之成分純度、臨床效應、及生物功能指標之標準化與數據化。</a:t>
            </a:r>
            <a:endParaRPr lang="en-US" altLang="zh-TW" b="1" dirty="0">
              <a:latin typeface="新細明體"/>
              <a:ea typeface="新細明體"/>
              <a:cs typeface="新細明體"/>
            </a:endParaRPr>
          </a:p>
          <a:p>
            <a:r>
              <a:rPr lang="zh-TW" altLang="en-US" b="1" dirty="0" smtClean="0">
                <a:latin typeface="新細明體"/>
                <a:ea typeface="新細明體"/>
                <a:cs typeface="新細明體"/>
              </a:rPr>
              <a:t>以先進基因體與生物資訊技術研發癌症預防調理新策略。</a:t>
            </a:r>
            <a:endParaRPr lang="en-US" b="1" dirty="0">
              <a:latin typeface="新細明體"/>
              <a:ea typeface="新細明體"/>
              <a:cs typeface="新細明體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64571"/>
          <a:stretch/>
        </p:blipFill>
        <p:spPr>
          <a:xfrm>
            <a:off x="1475656" y="2721640"/>
            <a:ext cx="2304256" cy="3875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4788024" y="3573016"/>
            <a:ext cx="2691473" cy="23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4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神達 </a:t>
            </a:r>
            <a:r>
              <a:rPr lang="en-US" altLang="zh-TW" dirty="0"/>
              <a:t>(</a:t>
            </a:r>
            <a:r>
              <a:rPr lang="en-US" altLang="zh-TW" dirty="0" err="1"/>
              <a:t>MiTAC</a:t>
            </a:r>
            <a:r>
              <a:rPr lang="en-US" altLang="zh-TW" dirty="0"/>
              <a:t>) </a:t>
            </a:r>
            <a:r>
              <a:rPr lang="zh-TW" altLang="en-US" dirty="0"/>
              <a:t>產學</a:t>
            </a:r>
            <a:r>
              <a:rPr lang="zh-TW" altLang="en-US" dirty="0" smtClean="0"/>
              <a:t>合作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916832"/>
            <a:ext cx="5328592" cy="2088232"/>
          </a:xfrm>
        </p:spPr>
        <p:txBody>
          <a:bodyPr>
            <a:normAutofit/>
          </a:bodyPr>
          <a:lstStyle/>
          <a:p>
            <a:pPr>
              <a:buFont typeface="Wingdings 2" panose="05020102010507070707" pitchFamily="18" charset="2"/>
              <a:buChar char=""/>
            </a:pPr>
            <a:r>
              <a:rPr lang="zh-TW" altLang="en-US" dirty="0"/>
              <a:t>技轉及產學合作計畫共同開發智慧型手錶</a:t>
            </a:r>
          </a:p>
          <a:p>
            <a:pPr>
              <a:buFont typeface="Wingdings 2" panose="05020102010507070707" pitchFamily="18" charset="2"/>
              <a:buChar char=""/>
            </a:pPr>
            <a:r>
              <a:rPr lang="zh-TW" altLang="en-US" dirty="0"/>
              <a:t>隨心所欲</a:t>
            </a:r>
            <a:r>
              <a:rPr lang="en-US" altLang="zh-TW" dirty="0"/>
              <a:t>:</a:t>
            </a:r>
            <a:r>
              <a:rPr lang="zh-TW" altLang="en-US" dirty="0"/>
              <a:t>自律神經活性即時監測及動態生物回饋系統</a:t>
            </a:r>
          </a:p>
          <a:p>
            <a:endParaRPr lang="zh-TW" altLang="en-US" dirty="0"/>
          </a:p>
        </p:txBody>
      </p:sp>
      <p:grpSp>
        <p:nvGrpSpPr>
          <p:cNvPr id="5" name="群組 4"/>
          <p:cNvGrpSpPr/>
          <p:nvPr/>
        </p:nvGrpSpPr>
        <p:grpSpPr>
          <a:xfrm>
            <a:off x="5859846" y="1823339"/>
            <a:ext cx="3248658" cy="3693893"/>
            <a:chOff x="4293051" y="1756120"/>
            <a:chExt cx="4341800" cy="5000161"/>
          </a:xfrm>
        </p:grpSpPr>
        <p:pic>
          <p:nvPicPr>
            <p:cNvPr id="6" name="Picture 6" descr="IMG_2403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93051" y="1807890"/>
              <a:ext cx="2410185" cy="1800201"/>
            </a:xfrm>
            <a:prstGeom prst="rect">
              <a:avLst/>
            </a:prstGeom>
          </p:spPr>
        </p:pic>
        <p:pic>
          <p:nvPicPr>
            <p:cNvPr id="7" name="Picture 10" descr="IMG_240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85635" y="1756120"/>
              <a:ext cx="1646123" cy="1897673"/>
            </a:xfrm>
            <a:prstGeom prst="rect">
              <a:avLst/>
            </a:prstGeom>
          </p:spPr>
        </p:pic>
        <p:pic>
          <p:nvPicPr>
            <p:cNvPr id="8" name="Picture 13" descr="IMG_2405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87436" y="3717032"/>
              <a:ext cx="2954939" cy="2592288"/>
            </a:xfrm>
            <a:prstGeom prst="rect">
              <a:avLst/>
            </a:prstGeom>
          </p:spPr>
        </p:pic>
        <p:sp>
          <p:nvSpPr>
            <p:cNvPr id="9" name="TextBox 14"/>
            <p:cNvSpPr txBox="1"/>
            <p:nvPr/>
          </p:nvSpPr>
          <p:spPr>
            <a:xfrm>
              <a:off x="5351669" y="6381327"/>
              <a:ext cx="3283182" cy="374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ea typeface="微軟正黑體" panose="020B0604030504040204" pitchFamily="34" charset="-120"/>
                  <a:cs typeface="BiauKai"/>
                </a:rPr>
                <a:t>CES 2014 (</a:t>
              </a:r>
              <a:r>
                <a:rPr lang="zh-TW" altLang="en-US" sz="1200" b="1" i="1" dirty="0" smtClean="0">
                  <a:ea typeface="微軟正黑體" panose="020B0604030504040204" pitchFamily="34" charset="-120"/>
                  <a:cs typeface="BiauKai"/>
                </a:rPr>
                <a:t>消費電子展</a:t>
              </a:r>
              <a:r>
                <a:rPr lang="zh-TW" altLang="zh-TW" sz="1200" b="1" i="1" dirty="0" smtClean="0">
                  <a:ea typeface="微軟正黑體" panose="020B0604030504040204" pitchFamily="34" charset="-120"/>
                  <a:cs typeface="BiauKai"/>
                </a:rPr>
                <a:t>）</a:t>
              </a:r>
              <a:r>
                <a:rPr lang="zh-TW" altLang="en-US" sz="1200" b="1" i="1" dirty="0" smtClean="0">
                  <a:ea typeface="微軟正黑體" panose="020B0604030504040204" pitchFamily="34" charset="-120"/>
                  <a:cs typeface="BiauKai"/>
                </a:rPr>
                <a:t>正式宣布</a:t>
              </a:r>
              <a:endParaRPr lang="en-US" sz="1200" b="1" i="1" dirty="0">
                <a:ea typeface="微軟正黑體" panose="020B0604030504040204" pitchFamily="34" charset="-120"/>
                <a:cs typeface="BiauKai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0" y="4316786"/>
            <a:ext cx="6561890" cy="2541214"/>
            <a:chOff x="1907704" y="3984130"/>
            <a:chExt cx="6561890" cy="2541214"/>
          </a:xfrm>
        </p:grpSpPr>
        <p:grpSp>
          <p:nvGrpSpPr>
            <p:cNvPr id="11" name="群組 10"/>
            <p:cNvGrpSpPr/>
            <p:nvPr/>
          </p:nvGrpSpPr>
          <p:grpSpPr>
            <a:xfrm>
              <a:off x="1907704" y="3984130"/>
              <a:ext cx="6561890" cy="2541214"/>
              <a:chOff x="1907704" y="3984130"/>
              <a:chExt cx="6561890" cy="2541214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3984130"/>
                <a:ext cx="4829104" cy="2541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>
              <a:xfrm>
                <a:off x="6732240" y="4041696"/>
                <a:ext cx="1737354" cy="248364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2" name="文字方塊 11"/>
            <p:cNvSpPr txBox="1"/>
            <p:nvPr/>
          </p:nvSpPr>
          <p:spPr>
            <a:xfrm>
              <a:off x="5218304" y="5878334"/>
              <a:ext cx="1513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b="1" i="1" dirty="0"/>
                <a:t>設計概念</a:t>
              </a:r>
            </a:p>
          </p:txBody>
        </p:sp>
      </p:grpSp>
      <p:sp>
        <p:nvSpPr>
          <p:cNvPr id="15" name="梯形 14"/>
          <p:cNvSpPr/>
          <p:nvPr/>
        </p:nvSpPr>
        <p:spPr>
          <a:xfrm rot="19016923">
            <a:off x="-436630" y="370136"/>
            <a:ext cx="2138616" cy="395287"/>
          </a:xfrm>
          <a:prstGeom prst="trapezoid">
            <a:avLst>
              <a:gd name="adj" fmla="val 99274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1600" dirty="0">
                <a:solidFill>
                  <a:schemeClr val="bg1">
                    <a:lumMod val="95000"/>
                  </a:schemeClr>
                </a:solidFill>
              </a:rPr>
              <a:t>CONFIDENTIAL</a:t>
            </a:r>
            <a:endParaRPr lang="zh-TW" alt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851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神達 </a:t>
            </a:r>
            <a:r>
              <a:rPr lang="en-US" altLang="zh-TW" dirty="0"/>
              <a:t>(</a:t>
            </a:r>
            <a:r>
              <a:rPr lang="en-US" altLang="zh-TW" dirty="0" err="1"/>
              <a:t>MiTAC</a:t>
            </a:r>
            <a:r>
              <a:rPr lang="en-US" altLang="zh-TW" dirty="0"/>
              <a:t>) </a:t>
            </a:r>
            <a:r>
              <a:rPr lang="zh-TW" altLang="en-US" dirty="0"/>
              <a:t>產學合作</a:t>
            </a:r>
          </a:p>
        </p:txBody>
      </p:sp>
      <p:pic>
        <p:nvPicPr>
          <p:cNvPr id="38" name="內容版面配置區 3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087" y="2204864"/>
            <a:ext cx="6421089" cy="4389438"/>
          </a:xfrm>
        </p:spPr>
      </p:pic>
      <p:sp>
        <p:nvSpPr>
          <p:cNvPr id="5" name="梯形 4"/>
          <p:cNvSpPr/>
          <p:nvPr/>
        </p:nvSpPr>
        <p:spPr>
          <a:xfrm rot="19016923">
            <a:off x="-436630" y="370136"/>
            <a:ext cx="2138616" cy="395287"/>
          </a:xfrm>
          <a:prstGeom prst="trapezoid">
            <a:avLst>
              <a:gd name="adj" fmla="val 99274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1600" dirty="0">
                <a:solidFill>
                  <a:schemeClr val="bg1">
                    <a:lumMod val="95000"/>
                  </a:schemeClr>
                </a:solidFill>
              </a:rPr>
              <a:t>CONFIDENTIAL</a:t>
            </a:r>
            <a:endParaRPr lang="zh-TW" alt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2" name="向上箭號圖說文字 41"/>
          <p:cNvSpPr/>
          <p:nvPr/>
        </p:nvSpPr>
        <p:spPr>
          <a:xfrm>
            <a:off x="5004048" y="4797152"/>
            <a:ext cx="4139952" cy="2060848"/>
          </a:xfrm>
          <a:prstGeom prst="up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/>
              <a:t>連結到雲端</a:t>
            </a:r>
            <a:endParaRPr lang="en-US" altLang="zh-TW" sz="2400" b="1" dirty="0" smtClean="0"/>
          </a:p>
          <a:p>
            <a:pPr algn="ctr"/>
            <a:r>
              <a:rPr lang="zh-TW" altLang="en-US" sz="2400" b="1" dirty="0"/>
              <a:t>社群</a:t>
            </a:r>
            <a:r>
              <a:rPr lang="zh-TW" altLang="en-US" sz="2400" b="1" dirty="0" smtClean="0"/>
              <a:t>網路、服務 </a:t>
            </a:r>
            <a:r>
              <a:rPr lang="en-US" altLang="zh-TW" sz="2400" b="1" dirty="0" smtClean="0"/>
              <a:t>&amp;</a:t>
            </a:r>
            <a:r>
              <a:rPr lang="zh-TW" altLang="en-US" sz="2400" b="1" dirty="0" smtClean="0"/>
              <a:t>分析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2162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179"/>
          <a:stretch/>
        </p:blipFill>
        <p:spPr>
          <a:xfrm>
            <a:off x="6804248" y="5308896"/>
            <a:ext cx="1959630" cy="121644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HTC</a:t>
            </a:r>
            <a:r>
              <a:rPr lang="zh-TW" altLang="en-US" dirty="0"/>
              <a:t>產學</a:t>
            </a:r>
            <a:r>
              <a:rPr lang="zh-TW" altLang="en-US" dirty="0" smtClean="0"/>
              <a:t>合作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395536" y="1816224"/>
            <a:ext cx="5976664" cy="3989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 2" panose="05020102010507070707" pitchFamily="18" charset="2"/>
              <a:buChar char=""/>
            </a:pPr>
            <a:r>
              <a:rPr lang="zh-TW" altLang="en-US" sz="2000" dirty="0"/>
              <a:t>中大與</a:t>
            </a:r>
            <a:r>
              <a:rPr lang="en-US" altLang="zh-TW" sz="2000" dirty="0"/>
              <a:t>HTC</a:t>
            </a:r>
            <a:r>
              <a:rPr lang="zh-TW" altLang="en-US" sz="2000" dirty="0"/>
              <a:t>及台灣生醫電子領域專家組隊參加人類史上最高獎金的醫學競賽（一千萬美元</a:t>
            </a:r>
            <a:r>
              <a:rPr lang="en-US" altLang="zh-TW" sz="2000" dirty="0"/>
              <a:t>)</a:t>
            </a:r>
            <a:r>
              <a:rPr lang="zh-TW" altLang="en-US" sz="2000" dirty="0"/>
              <a:t>：</a:t>
            </a:r>
            <a:r>
              <a:rPr lang="en-US" altLang="zh-TW" sz="2000" dirty="0"/>
              <a:t>Qualcomm </a:t>
            </a:r>
            <a:r>
              <a:rPr lang="en-US" altLang="zh-TW" sz="2000" dirty="0" err="1"/>
              <a:t>Tricorder</a:t>
            </a:r>
            <a:r>
              <a:rPr lang="en-US" altLang="zh-TW" sz="2000" dirty="0"/>
              <a:t> XPRIZE</a:t>
            </a:r>
          </a:p>
          <a:p>
            <a:pPr>
              <a:buFont typeface="Wingdings 2" panose="05020102010507070707" pitchFamily="18" charset="2"/>
              <a:buChar char=""/>
            </a:pPr>
            <a:r>
              <a:rPr lang="zh-TW" altLang="en-US" sz="2000" dirty="0"/>
              <a:t>比賽主題為設計製造總重量小於</a:t>
            </a:r>
            <a:r>
              <a:rPr lang="en-US" altLang="zh-TW" sz="2000" dirty="0"/>
              <a:t>5</a:t>
            </a:r>
            <a:r>
              <a:rPr lang="zh-TW" altLang="en-US" sz="2000" dirty="0"/>
              <a:t>磅的家居診斷系統持續監測</a:t>
            </a:r>
            <a:r>
              <a:rPr lang="en-US" altLang="zh-TW" sz="2000" dirty="0"/>
              <a:t>5</a:t>
            </a:r>
            <a:r>
              <a:rPr lang="zh-TW" altLang="en-US" sz="2000" dirty="0"/>
              <a:t>項生命徵象指標</a:t>
            </a:r>
            <a:r>
              <a:rPr lang="en-US" altLang="zh-TW" sz="2000" dirty="0"/>
              <a:t>(</a:t>
            </a:r>
            <a:r>
              <a:rPr lang="zh-TW" altLang="en-US" sz="2000" dirty="0"/>
              <a:t>血壓、心電圖、體溫、呼吸頻率及氧飽和度</a:t>
            </a:r>
            <a:r>
              <a:rPr lang="en-US" altLang="zh-TW" sz="2000" dirty="0"/>
              <a:t>)</a:t>
            </a:r>
            <a:r>
              <a:rPr lang="zh-TW" altLang="en-US" sz="2000" dirty="0"/>
              <a:t>。並診斷</a:t>
            </a:r>
            <a:r>
              <a:rPr lang="en-US" altLang="zh-TW" sz="2000" dirty="0"/>
              <a:t>15</a:t>
            </a:r>
            <a:r>
              <a:rPr lang="zh-TW" altLang="en-US" sz="2000" dirty="0"/>
              <a:t>種疾病</a:t>
            </a:r>
            <a:r>
              <a:rPr lang="en-US" altLang="zh-TW" sz="2000" dirty="0"/>
              <a:t>: </a:t>
            </a:r>
            <a:r>
              <a:rPr lang="zh-TW" altLang="en-US" sz="2000" dirty="0"/>
              <a:t>貧血、尿道感染、第二型糖尿病、心房顫動、中風、睡眠呼吸中止、肺結核、慢性阻塞性肺病、肺炎、中耳炎、白血球增多、 </a:t>
            </a:r>
            <a:r>
              <a:rPr lang="en-US" altLang="zh-TW" sz="2000" dirty="0"/>
              <a:t>A</a:t>
            </a:r>
            <a:r>
              <a:rPr lang="zh-TW" altLang="en-US" sz="2000" dirty="0"/>
              <a:t>型肝炎、高血壓、帶狀皰疹及黑色素瘤</a:t>
            </a:r>
            <a:r>
              <a:rPr lang="zh-TW" altLang="en-US" sz="2000" dirty="0" smtClean="0"/>
              <a:t>。</a:t>
            </a:r>
            <a:endParaRPr lang="zh-TW" altLang="en-US" sz="2000" dirty="0"/>
          </a:p>
          <a:p>
            <a:pPr>
              <a:buFont typeface="Wingdings 2" panose="05020102010507070707" pitchFamily="18" charset="2"/>
              <a:buChar char=""/>
            </a:pPr>
            <a:endParaRPr lang="zh-TW" altLang="en-US" sz="2000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1772816"/>
            <a:ext cx="2433550" cy="3392393"/>
          </a:xfrm>
        </p:spPr>
      </p:pic>
      <p:sp>
        <p:nvSpPr>
          <p:cNvPr id="10" name="流程圖: 替代處理程序 9"/>
          <p:cNvSpPr/>
          <p:nvPr/>
        </p:nvSpPr>
        <p:spPr>
          <a:xfrm>
            <a:off x="611560" y="5517232"/>
            <a:ext cx="5616624" cy="1008112"/>
          </a:xfrm>
          <a:prstGeom prst="flowChartAlternateProcess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~</a:t>
            </a:r>
            <a:r>
              <a:rPr lang="zh-TW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本團隊現為全球</a:t>
            </a:r>
            <a:r>
              <a:rPr lang="en-US" altLang="zh-TW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10</a:t>
            </a:r>
            <a:r>
              <a:rPr lang="zh-TW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強</a:t>
            </a:r>
            <a:endParaRPr lang="en-US" altLang="zh-TW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zh-TW" alt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為東亞僅存的一隊</a:t>
            </a:r>
            <a:r>
              <a:rPr lang="en-US" altLang="zh-TW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~</a:t>
            </a:r>
            <a:endParaRPr lang="zh-TW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7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reen Shot 2013-11-19 at 12.41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167" y="0"/>
            <a:ext cx="6669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AutoShape 3"/>
          <p:cNvSpPr>
            <a:spLocks/>
          </p:cNvSpPr>
          <p:nvPr/>
        </p:nvSpPr>
        <p:spPr bwMode="auto">
          <a:xfrm>
            <a:off x="396875" y="5297488"/>
            <a:ext cx="2160588" cy="13176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648200" y="2413000"/>
            <a:ext cx="1600200" cy="787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26000" y="2501900"/>
            <a:ext cx="1422400" cy="698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2" name="TextBox 7"/>
          <p:cNvSpPr txBox="1">
            <a:spLocks noChangeArrowheads="1"/>
          </p:cNvSpPr>
          <p:nvPr/>
        </p:nvSpPr>
        <p:spPr bwMode="auto">
          <a:xfrm>
            <a:off x="2692400" y="6223000"/>
            <a:ext cx="2279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TW" sz="1800" dirty="0">
                <a:hlinkClick r:id="rId3"/>
              </a:rPr>
              <a:t>http://dbg.ncu.edu.tw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3881377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556500" cy="279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76973"/>
            <a:ext cx="7467600" cy="408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590800" y="3905250"/>
            <a:ext cx="2362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65860" y="4072890"/>
            <a:ext cx="46116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14400" y="4221480"/>
            <a:ext cx="2209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71900" y="6259830"/>
            <a:ext cx="20955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0110" y="6435090"/>
            <a:ext cx="838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176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1" descr="intro01_8_09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15722" y="2487963"/>
            <a:ext cx="2643663" cy="323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12"/>
          <p:cNvSpPr>
            <a:spLocks noChangeArrowheads="1"/>
          </p:cNvSpPr>
          <p:nvPr/>
        </p:nvSpPr>
        <p:spPr bwMode="auto">
          <a:xfrm>
            <a:off x="3175409" y="1294226"/>
            <a:ext cx="5429039" cy="1754316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/>
          <a:p>
            <a:pPr algn="just" eaLnBrk="0" hangingPunct="0"/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中大門門樓有「中大凱旋門」的美稱，「中大路」指的是從正門警衛室到凱旋門的筆直大道。每逢春夏之際，火紅的木棉，怒放著生命的燦爛，景色壯麗。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晴天歷歷木棉道</a:t>
            </a:r>
            <a:r>
              <a:rPr lang="zh-TW" altLang="en-US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，象徵著中大的熱情活力，也期許中大學子積極求知，迎接眼前的美好未來。 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254455" y="1196752"/>
            <a:ext cx="2523879" cy="647384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500" b="1" dirty="0">
                <a:solidFill>
                  <a:srgbClr val="FF0000"/>
                </a:solidFill>
                <a:latin typeface="+mj-ea"/>
                <a:ea typeface="+mj-ea"/>
              </a:rPr>
              <a:t>中大凱旋門</a:t>
            </a:r>
          </a:p>
        </p:txBody>
      </p:sp>
      <p:pic>
        <p:nvPicPr>
          <p:cNvPr id="11270" name="Picture 63" descr="中大路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206" y="2975278"/>
            <a:ext cx="5503271" cy="275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375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8541"/>
            <a:ext cx="7924799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04619" y="344175"/>
            <a:ext cx="7269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i="1" dirty="0" smtClean="0">
                <a:solidFill>
                  <a:schemeClr val="bg1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What are our technologies</a:t>
            </a:r>
            <a:endParaRPr lang="zh-TW" altLang="en-US" sz="4400" dirty="0">
              <a:solidFill>
                <a:schemeClr val="bg1"/>
              </a:solidFill>
              <a:latin typeface="Segoe UI Emoji" panose="020B0502040204020203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81400" y="3291840"/>
            <a:ext cx="183261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問 </a:t>
            </a:r>
            <a:endParaRPr lang="en-US" altLang="zh-TW" sz="4800" b="1" dirty="0" smtClean="0"/>
          </a:p>
          <a:p>
            <a:pPr algn="ctr"/>
            <a:r>
              <a:rPr lang="zh-TW" altLang="en-US" sz="1600" b="1" dirty="0"/>
              <a:t>互動式交談人機介面</a:t>
            </a:r>
            <a:r>
              <a:rPr lang="zh-TW" altLang="en-US" sz="1600" dirty="0" smtClean="0"/>
              <a:t> </a:t>
            </a:r>
            <a:endParaRPr lang="zh-TW" alt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3581400" y="1291581"/>
            <a:ext cx="183261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望 </a:t>
            </a:r>
            <a:endParaRPr lang="en-US" altLang="zh-TW" sz="4800" b="1" dirty="0" smtClean="0"/>
          </a:p>
          <a:p>
            <a:pPr algn="ctr"/>
            <a:r>
              <a:rPr lang="zh-TW" altLang="en-US" sz="1600" dirty="0" smtClean="0"/>
              <a:t>影像擷取與分析技術 </a:t>
            </a:r>
            <a:endParaRPr lang="zh-TW" alt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5943600" y="4724400"/>
            <a:ext cx="183261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/>
              <a:t>切</a:t>
            </a:r>
            <a:r>
              <a:rPr lang="zh-TW" altLang="en-US" sz="4800" b="1" dirty="0" smtClean="0"/>
              <a:t> </a:t>
            </a:r>
            <a:endParaRPr lang="en-US" altLang="zh-TW" sz="4800" b="1" dirty="0" smtClean="0"/>
          </a:p>
          <a:p>
            <a:pPr algn="ctr"/>
            <a:r>
              <a:rPr lang="en-US" altLang="zh-TW" sz="1600" dirty="0" smtClean="0"/>
              <a:t>Vital signs</a:t>
            </a:r>
            <a:r>
              <a:rPr lang="zh-TW" altLang="en-US" sz="1600" dirty="0" smtClean="0">
                <a:latin typeface="PMingLiU"/>
                <a:ea typeface="PMingLiU"/>
              </a:rPr>
              <a:t>、尿與血的檢測技術</a:t>
            </a:r>
            <a:r>
              <a:rPr lang="zh-TW" altLang="en-US" sz="1600" dirty="0" smtClean="0"/>
              <a:t> </a:t>
            </a:r>
            <a:endParaRPr lang="zh-TW" alt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1447800" y="4724400"/>
            <a:ext cx="183261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/>
              <a:t>聞 </a:t>
            </a:r>
            <a:endParaRPr lang="en-US" altLang="zh-TW" sz="4800" b="1" dirty="0" smtClean="0"/>
          </a:p>
          <a:p>
            <a:pPr algn="ctr"/>
            <a:r>
              <a:rPr lang="zh-TW" altLang="en-US" sz="1600" dirty="0" smtClean="0"/>
              <a:t>電子鼻</a:t>
            </a:r>
            <a:r>
              <a:rPr lang="en-US" altLang="zh-TW" sz="1600" dirty="0" smtClean="0"/>
              <a:t>:</a:t>
            </a:r>
            <a:r>
              <a:rPr lang="zh-TW" altLang="en-US" sz="1600" dirty="0" smtClean="0"/>
              <a:t>呼吸氣體檢測 </a:t>
            </a:r>
            <a:endParaRPr lang="zh-TW" altLang="en-US" sz="1600" dirty="0"/>
          </a:p>
        </p:txBody>
      </p:sp>
      <p:sp>
        <p:nvSpPr>
          <p:cNvPr id="22" name="Cloud Callout 21"/>
          <p:cNvSpPr/>
          <p:nvPr/>
        </p:nvSpPr>
        <p:spPr>
          <a:xfrm>
            <a:off x="6248401" y="2061210"/>
            <a:ext cx="2362199" cy="12192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rgbClr val="FFC000"/>
                </a:solidFill>
              </a:rPr>
              <a:t>Cloud computing: analysis algorithms</a:t>
            </a:r>
            <a:endParaRPr lang="zh-TW" altLang="en-US" sz="1400" dirty="0">
              <a:solidFill>
                <a:srgbClr val="FFC000"/>
              </a:solidFill>
            </a:endParaRPr>
          </a:p>
        </p:txBody>
      </p:sp>
      <p:sp>
        <p:nvSpPr>
          <p:cNvPr id="23" name="Cloud Callout 22"/>
          <p:cNvSpPr/>
          <p:nvPr/>
        </p:nvSpPr>
        <p:spPr>
          <a:xfrm flipH="1">
            <a:off x="365535" y="2129781"/>
            <a:ext cx="2377665" cy="1219200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rgbClr val="FFC000"/>
                </a:solidFill>
              </a:rPr>
              <a:t>Cloud database: information for diagnosis</a:t>
            </a:r>
            <a:endParaRPr lang="zh-TW" altLang="en-US" sz="1400" dirty="0">
              <a:solidFill>
                <a:srgbClr val="FFC000"/>
              </a:solidFill>
            </a:endParaRPr>
          </a:p>
        </p:txBody>
      </p:sp>
      <p:cxnSp>
        <p:nvCxnSpPr>
          <p:cNvPr id="29" name="Curved Connector 28"/>
          <p:cNvCxnSpPr>
            <a:stCxn id="23" idx="4"/>
            <a:endCxn id="6" idx="2"/>
          </p:cNvCxnSpPr>
          <p:nvPr/>
        </p:nvCxnSpPr>
        <p:spPr>
          <a:xfrm rot="16200000" flipH="1">
            <a:off x="2501224" y="3049863"/>
            <a:ext cx="628659" cy="1531694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>
            <a:stCxn id="6" idx="1"/>
          </p:cNvCxnSpPr>
          <p:nvPr/>
        </p:nvCxnSpPr>
        <p:spPr>
          <a:xfrm rot="16200000" flipV="1">
            <a:off x="2855562" y="2543125"/>
            <a:ext cx="188362" cy="1800074"/>
          </a:xfrm>
          <a:prstGeom prst="curvedConnector4">
            <a:avLst>
              <a:gd name="adj1" fmla="val 121362"/>
              <a:gd name="adj2" fmla="val 5745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08261" y="3012239"/>
            <a:ext cx="103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Requests</a:t>
            </a:r>
            <a:endParaRPr lang="zh-TW" alt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564961" y="3945374"/>
            <a:ext cx="117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Responses</a:t>
            </a:r>
            <a:endParaRPr lang="zh-TW" altLang="en-US" dirty="0"/>
          </a:p>
        </p:txBody>
      </p:sp>
      <p:cxnSp>
        <p:nvCxnSpPr>
          <p:cNvPr id="36" name="Curved Connector 35"/>
          <p:cNvCxnSpPr>
            <a:stCxn id="8" idx="0"/>
          </p:cNvCxnSpPr>
          <p:nvPr/>
        </p:nvCxnSpPr>
        <p:spPr>
          <a:xfrm rot="5400000" flipH="1" flipV="1">
            <a:off x="6341624" y="4055625"/>
            <a:ext cx="1187057" cy="150495"/>
          </a:xfrm>
          <a:prstGeom prst="curvedConnector3">
            <a:avLst>
              <a:gd name="adj1" fmla="val 4422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010400" y="381571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Bio-signals</a:t>
            </a:r>
            <a:endParaRPr lang="zh-TW" altLang="en-US" dirty="0"/>
          </a:p>
        </p:txBody>
      </p:sp>
      <p:cxnSp>
        <p:nvCxnSpPr>
          <p:cNvPr id="40" name="Curved Connector 39"/>
          <p:cNvCxnSpPr>
            <a:stCxn id="22" idx="4"/>
          </p:cNvCxnSpPr>
          <p:nvPr/>
        </p:nvCxnSpPr>
        <p:spPr>
          <a:xfrm rot="5400000">
            <a:off x="5835776" y="3083434"/>
            <a:ext cx="752232" cy="1450984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51726" y="3696993"/>
            <a:ext cx="130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Bio-markers</a:t>
            </a:r>
            <a:endParaRPr lang="zh-TW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024715" y="4846320"/>
            <a:ext cx="130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Bio-markers</a:t>
            </a:r>
            <a:endParaRPr lang="zh-TW" alt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501515" y="2911078"/>
            <a:ext cx="130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Bio-markers</a:t>
            </a:r>
            <a:endParaRPr lang="zh-TW" alt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181907" y="4968240"/>
            <a:ext cx="130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Bio-markers</a:t>
            </a:r>
            <a:endParaRPr lang="zh-TW" alt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6205815" y="495216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8" idx="1"/>
            <a:endCxn id="6" idx="5"/>
          </p:cNvCxnSpPr>
          <p:nvPr/>
        </p:nvCxnSpPr>
        <p:spPr>
          <a:xfrm flipH="1" flipV="1">
            <a:off x="5145630" y="4722737"/>
            <a:ext cx="1066350" cy="247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9" idx="7"/>
            <a:endCxn id="6" idx="3"/>
          </p:cNvCxnSpPr>
          <p:nvPr/>
        </p:nvCxnSpPr>
        <p:spPr>
          <a:xfrm flipV="1">
            <a:off x="3012030" y="4722737"/>
            <a:ext cx="837750" cy="247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7" idx="4"/>
            <a:endCxn id="6" idx="0"/>
          </p:cNvCxnSpPr>
          <p:nvPr/>
        </p:nvCxnSpPr>
        <p:spPr>
          <a:xfrm>
            <a:off x="4497705" y="2967981"/>
            <a:ext cx="0" cy="3238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1526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認知神經科學領域之產學計劃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403" y="1710792"/>
            <a:ext cx="8898301" cy="4886560"/>
          </a:xfrm>
        </p:spPr>
      </p:pic>
    </p:spTree>
    <p:extLst>
      <p:ext uri="{BB962C8B-B14F-4D97-AF65-F5344CB8AC3E}">
        <p14:creationId xmlns:p14="http://schemas.microsoft.com/office/powerpoint/2010/main" xmlns="" val="217265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4800" kern="0" dirty="0">
                <a:latin typeface="+mj-ea"/>
              </a:rPr>
              <a:t>其他產學</a:t>
            </a:r>
            <a:r>
              <a:rPr lang="zh-TW" altLang="en-US" sz="4800" kern="0" dirty="0" smtClean="0">
                <a:latin typeface="+mj-ea"/>
              </a:rPr>
              <a:t>合作範例</a:t>
            </a:r>
            <a:endParaRPr lang="zh-TW" altLang="en-US" sz="4800" dirty="0"/>
          </a:p>
        </p:txBody>
      </p:sp>
      <p:sp>
        <p:nvSpPr>
          <p:cNvPr id="3" name="副標題 2"/>
          <p:cNvSpPr>
            <a:spLocks noGrp="1"/>
          </p:cNvSpPr>
          <p:nvPr>
            <p:ph idx="1"/>
          </p:nvPr>
        </p:nvSpPr>
        <p:spPr>
          <a:xfrm>
            <a:off x="457200" y="1704176"/>
            <a:ext cx="8229600" cy="4245104"/>
          </a:xfrm>
        </p:spPr>
        <p:txBody>
          <a:bodyPr>
            <a:noAutofit/>
          </a:bodyPr>
          <a:lstStyle/>
          <a:p>
            <a:pPr algn="l">
              <a:defRPr/>
            </a:pPr>
            <a:endParaRPr lang="en-US" altLang="zh-TW" sz="2800" dirty="0" smtClean="0"/>
          </a:p>
          <a:p>
            <a:pPr algn="l">
              <a:defRPr/>
            </a:pPr>
            <a:r>
              <a:rPr lang="zh-TW" altLang="en-US" sz="2800" dirty="0" smtClean="0">
                <a:ea typeface="+mj-ea"/>
              </a:rPr>
              <a:t>       錫安生技公司</a:t>
            </a:r>
            <a:r>
              <a:rPr lang="en-US" altLang="zh-TW" sz="2800" dirty="0" smtClean="0">
                <a:ea typeface="+mj-ea"/>
              </a:rPr>
              <a:t>(Chinanbiotech)</a:t>
            </a:r>
            <a:r>
              <a:rPr lang="zh-TW" altLang="en-US" sz="2800" dirty="0" smtClean="0">
                <a:ea typeface="+mj-ea"/>
              </a:rPr>
              <a:t>邀請合作申請業界科專，發展</a:t>
            </a:r>
            <a:r>
              <a:rPr lang="zh-TW" altLang="zh-TW" sz="2800" dirty="0">
                <a:ea typeface="+mj-ea"/>
              </a:rPr>
              <a:t>醫用質子</a:t>
            </a:r>
            <a:r>
              <a:rPr lang="zh-TW" altLang="zh-TW" sz="2800" dirty="0" smtClean="0">
                <a:ea typeface="+mj-ea"/>
              </a:rPr>
              <a:t>刀</a:t>
            </a:r>
            <a:r>
              <a:rPr lang="en-US" altLang="zh-TW" sz="2800" dirty="0" smtClean="0">
                <a:ea typeface="+mj-ea"/>
              </a:rPr>
              <a:t>(Proton stereotactic</a:t>
            </a:r>
            <a:r>
              <a:rPr lang="zh-TW" altLang="en-US" sz="2800" dirty="0" smtClean="0">
                <a:ea typeface="+mj-ea"/>
              </a:rPr>
              <a:t> </a:t>
            </a:r>
            <a:r>
              <a:rPr lang="en-US" altLang="zh-TW" sz="2800" dirty="0" smtClean="0">
                <a:ea typeface="+mj-ea"/>
              </a:rPr>
              <a:t>Radiosurgery)</a:t>
            </a:r>
            <a:r>
              <a:rPr lang="zh-TW" altLang="en-US" sz="2800" dirty="0" smtClean="0">
                <a:ea typeface="+mj-ea"/>
              </a:rPr>
              <a:t> 之</a:t>
            </a:r>
            <a:r>
              <a:rPr lang="zh-TW" altLang="zh-TW" sz="2800" dirty="0" smtClean="0">
                <a:ea typeface="+mj-ea"/>
              </a:rPr>
              <a:t>立體</a:t>
            </a:r>
            <a:r>
              <a:rPr lang="zh-TW" altLang="zh-TW" sz="2800" dirty="0">
                <a:ea typeface="+mj-ea"/>
              </a:rPr>
              <a:t>定位機器手臂</a:t>
            </a:r>
            <a:r>
              <a:rPr lang="zh-TW" altLang="zh-TW" sz="2800" dirty="0" smtClean="0">
                <a:ea typeface="+mj-ea"/>
              </a:rPr>
              <a:t>床</a:t>
            </a:r>
            <a:r>
              <a:rPr lang="zh-TW" altLang="en-US" sz="2800" dirty="0" smtClean="0">
                <a:ea typeface="+mj-ea"/>
              </a:rPr>
              <a:t>。</a:t>
            </a:r>
            <a:endParaRPr lang="en-US" altLang="zh-TW" sz="2800" dirty="0" smtClean="0">
              <a:ea typeface="+mj-ea"/>
            </a:endParaRPr>
          </a:p>
          <a:p>
            <a:pPr algn="l">
              <a:defRPr/>
            </a:pPr>
            <a:endParaRPr lang="en-US" altLang="zh-TW" sz="2800" dirty="0" smtClean="0">
              <a:ea typeface="+mj-ea"/>
            </a:endParaRPr>
          </a:p>
          <a:p>
            <a:pPr algn="l">
              <a:defRPr/>
            </a:pPr>
            <a:r>
              <a:rPr lang="zh-TW" altLang="en-US" sz="2800" dirty="0" smtClean="0">
                <a:ea typeface="+mj-ea"/>
              </a:rPr>
              <a:t>       醫百</a:t>
            </a:r>
            <a:r>
              <a:rPr lang="en-US" altLang="zh-TW" sz="2800" dirty="0" err="1" smtClean="0">
                <a:ea typeface="+mj-ea"/>
              </a:rPr>
              <a:t>科技</a:t>
            </a:r>
            <a:r>
              <a:rPr lang="zh-TW" altLang="en-US" sz="2800" dirty="0" smtClean="0">
                <a:ea typeface="+mj-ea"/>
              </a:rPr>
              <a:t>公司</a:t>
            </a:r>
            <a:r>
              <a:rPr lang="en-US" altLang="zh-TW" sz="2800" dirty="0" smtClean="0">
                <a:ea typeface="+mj-ea"/>
              </a:rPr>
              <a:t>(EPED)</a:t>
            </a:r>
            <a:r>
              <a:rPr lang="zh-TW" altLang="en-US" sz="2800" dirty="0" smtClean="0">
                <a:ea typeface="+mj-ea"/>
              </a:rPr>
              <a:t>提議與臺大醫院牙科共同開發數位</a:t>
            </a:r>
            <a:r>
              <a:rPr lang="en-US" altLang="zh-TW" sz="2800" dirty="0" smtClean="0">
                <a:ea typeface="+mj-ea"/>
              </a:rPr>
              <a:t>X</a:t>
            </a:r>
            <a:r>
              <a:rPr lang="zh-TW" altLang="en-US" sz="2800" dirty="0" smtClean="0">
                <a:ea typeface="+mj-ea"/>
              </a:rPr>
              <a:t>光輔助根管治療導引系統</a:t>
            </a:r>
            <a:endParaRPr lang="zh-TW" altLang="en-US" sz="2800" dirty="0">
              <a:ea typeface="+mj-ea"/>
            </a:endParaRPr>
          </a:p>
        </p:txBody>
      </p:sp>
      <p:pic>
        <p:nvPicPr>
          <p:cNvPr id="25603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" y="1650842"/>
            <a:ext cx="950912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http://www.eped.com.tw/html/ezcatfiles/urweb116/img/img/33459/LOGO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8477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4748" y="5075510"/>
            <a:ext cx="2349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 descr="http://twimg.edgesuite.net/images/twapple/640pix/20120315/BN08/BN08_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598" y="5075510"/>
            <a:ext cx="212566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80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近年生醫領域計畫成效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916832"/>
            <a:ext cx="8136904" cy="3960440"/>
          </a:xfrm>
        </p:spPr>
        <p:txBody>
          <a:bodyPr>
            <a:normAutofit/>
          </a:bodyPr>
          <a:lstStyle/>
          <a:p>
            <a:pPr>
              <a:buFont typeface="Wingdings 2" panose="05020102010507070707" pitchFamily="18" charset="2"/>
              <a:buChar char=""/>
            </a:pPr>
            <a:r>
              <a:rPr lang="zh-TW" altLang="en-US" dirty="0"/>
              <a:t>衍生成果與人材培育 </a:t>
            </a:r>
            <a:endParaRPr lang="en-US" altLang="zh-TW" dirty="0" smtClean="0"/>
          </a:p>
          <a:p>
            <a:pPr lvl="1">
              <a:buFont typeface="Wingdings 2" panose="05020102010507070707" pitchFamily="18" charset="2"/>
              <a:buChar char=""/>
            </a:pPr>
            <a:r>
              <a:rPr lang="zh-TW" altLang="en-US" dirty="0">
                <a:solidFill>
                  <a:srgbClr val="0000FF"/>
                </a:solidFill>
              </a:rPr>
              <a:t>共取得</a:t>
            </a:r>
            <a:r>
              <a:rPr lang="en-US" altLang="zh-TW" dirty="0">
                <a:solidFill>
                  <a:srgbClr val="0000FF"/>
                </a:solidFill>
              </a:rPr>
              <a:t>129</a:t>
            </a:r>
            <a:r>
              <a:rPr lang="zh-TW" altLang="en-US" dirty="0">
                <a:solidFill>
                  <a:srgbClr val="0000FF"/>
                </a:solidFill>
              </a:rPr>
              <a:t>件國科會</a:t>
            </a:r>
            <a:r>
              <a:rPr lang="zh-TW" altLang="en-US" dirty="0" smtClean="0">
                <a:solidFill>
                  <a:srgbClr val="0000FF"/>
                </a:solidFill>
              </a:rPr>
              <a:t>計畫，</a:t>
            </a:r>
            <a:r>
              <a:rPr lang="en-US" altLang="zh-TW" dirty="0" smtClean="0">
                <a:solidFill>
                  <a:srgbClr val="0000FF"/>
                </a:solidFill>
              </a:rPr>
              <a:t>63</a:t>
            </a:r>
            <a:r>
              <a:rPr lang="zh-TW" altLang="en-US" dirty="0">
                <a:solidFill>
                  <a:srgbClr val="0000FF"/>
                </a:solidFill>
              </a:rPr>
              <a:t>件建教合作計畫，注入經費總額</a:t>
            </a:r>
            <a:r>
              <a:rPr lang="en-US" altLang="zh-TW" dirty="0">
                <a:solidFill>
                  <a:srgbClr val="0000FF"/>
                </a:solidFill>
              </a:rPr>
              <a:t>&gt;3.5</a:t>
            </a:r>
            <a:r>
              <a:rPr lang="zh-TW" altLang="en-US" dirty="0">
                <a:solidFill>
                  <a:srgbClr val="0000FF"/>
                </a:solidFill>
              </a:rPr>
              <a:t>億</a:t>
            </a:r>
            <a:r>
              <a:rPr lang="zh-TW" altLang="en-US" dirty="0" smtClean="0">
                <a:solidFill>
                  <a:srgbClr val="0000FF"/>
                </a:solidFill>
              </a:rPr>
              <a:t>台幣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57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 b="1">
                <a:solidFill>
                  <a:srgbClr val="003366"/>
                </a:solidFill>
                <a:latin typeface="標楷體" charset="0"/>
                <a:cs typeface="標楷體" charset="0"/>
              </a:rPr>
              <a:t>100-102</a:t>
            </a:r>
            <a:r>
              <a:rPr lang="zh-TW" altLang="en-US" b="1">
                <a:solidFill>
                  <a:srgbClr val="003366"/>
                </a:solidFill>
                <a:latin typeface="標楷體" charset="0"/>
                <a:cs typeface="標楷體" charset="0"/>
              </a:rPr>
              <a:t>年基本資料</a:t>
            </a:r>
            <a:r>
              <a:rPr lang="en-US" altLang="zh-TW" b="1">
                <a:solidFill>
                  <a:srgbClr val="003366"/>
                </a:solidFill>
                <a:latin typeface="標楷體" charset="0"/>
                <a:cs typeface="標楷體" charset="0"/>
              </a:rPr>
              <a:t/>
            </a:r>
            <a:br>
              <a:rPr lang="en-US" altLang="zh-TW" b="1">
                <a:solidFill>
                  <a:srgbClr val="003366"/>
                </a:solidFill>
                <a:latin typeface="標楷體" charset="0"/>
                <a:cs typeface="標楷體" charset="0"/>
              </a:rPr>
            </a:br>
            <a:r>
              <a:rPr lang="zh-TW" altLang="en-US" b="1">
                <a:solidFill>
                  <a:srgbClr val="003366"/>
                </a:solidFill>
                <a:latin typeface="標楷體" charset="0"/>
                <a:cs typeface="標楷體" charset="0"/>
              </a:rPr>
              <a:t>學術成就</a:t>
            </a:r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825875823"/>
              </p:ext>
            </p:extLst>
          </p:nvPr>
        </p:nvGraphicFramePr>
        <p:xfrm>
          <a:off x="755650" y="1916113"/>
          <a:ext cx="8043863" cy="3305175"/>
        </p:xfrm>
        <a:graphic>
          <a:graphicData uri="http://schemas.openxmlformats.org/drawingml/2006/table">
            <a:tbl>
              <a:tblPr/>
              <a:tblGrid>
                <a:gridCol w="1608138"/>
                <a:gridCol w="1609725"/>
                <a:gridCol w="1608137"/>
                <a:gridCol w="1609725"/>
                <a:gridCol w="1608138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100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年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101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年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102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年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總計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卓越期刊論文數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(</a:t>
                      </a: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該領域排名前</a:t>
                      </a: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5%)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標楷體" charset="0"/>
                        <a:ea typeface="ＭＳ Ｐゴシック" charset="0"/>
                        <a:cs typeface="標楷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總數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新細明體" charset="0"/>
                          <a:cs typeface="Arial"/>
                        </a:rPr>
                        <a:t>超過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新細明體" charset="0"/>
                          <a:cs typeface="Arial"/>
                        </a:rPr>
                        <a:t>120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總數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新細明體" charset="0"/>
                          <a:cs typeface="Arial"/>
                        </a:rPr>
                        <a:t>超過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新細明體" charset="0"/>
                          <a:cs typeface="Arial"/>
                        </a:rPr>
                        <a:t>120</a:t>
                      </a: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總數</a:t>
                      </a:r>
                      <a:r>
                        <a:rPr kumimoji="0" lang="zh-TW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新細明體" charset="0"/>
                          <a:cs typeface="Arial"/>
                        </a:rPr>
                        <a:t>超過</a:t>
                      </a:r>
                      <a:r>
                        <a:rPr kumimoji="0" lang="en-US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新細明體" charset="0"/>
                          <a:cs typeface="Arial"/>
                        </a:rPr>
                        <a:t>120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32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193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增加之院士、會士、教育部講座學術獎、國科會傑出獎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標楷體" charset="0"/>
                        <a:ea typeface="ＭＳ Ｐゴシック" charset="0"/>
                        <a:cs typeface="標楷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7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1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10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charset="0"/>
                          <a:ea typeface="ＭＳ Ｐゴシック" charset="0"/>
                          <a:cs typeface="標楷體" charset="0"/>
                        </a:rPr>
                        <a:t>國際化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標楷體" charset="0"/>
                        <a:ea typeface="ＭＳ Ｐゴシック" charset="0"/>
                        <a:cs typeface="標楷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3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0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5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新細明體" charset="0"/>
                          <a:cs typeface="新細明體" charset="0"/>
                        </a:rPr>
                        <a:t>4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新細明體" charset="0"/>
                        <a:cs typeface="新細明體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9662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教育目標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89248" y="2287413"/>
            <a:ext cx="8219256" cy="4525963"/>
          </a:xfrm>
        </p:spPr>
        <p:txBody>
          <a:bodyPr/>
          <a:lstStyle/>
          <a:p>
            <a:r>
              <a:rPr lang="zh-TW" altLang="en-US" dirty="0" smtClean="0"/>
              <a:t>多元化知識與技術，增加事業選擇彈性</a:t>
            </a:r>
            <a:endParaRPr lang="en-US" altLang="zh-TW" dirty="0" smtClean="0"/>
          </a:p>
          <a:p>
            <a:r>
              <a:rPr lang="zh-TW" altLang="en-US" dirty="0" smtClean="0"/>
              <a:t>強化專業實際經驗，促進就業競爭力</a:t>
            </a:r>
            <a:endParaRPr lang="en-US" altLang="zh-TW" dirty="0" smtClean="0"/>
          </a:p>
          <a:p>
            <a:r>
              <a:rPr lang="zh-TW" altLang="en-US" dirty="0" smtClean="0"/>
              <a:t>擴展國際交流機會，加強國際觀</a:t>
            </a:r>
            <a:endParaRPr lang="en-US" altLang="zh-TW" dirty="0" smtClean="0"/>
          </a:p>
          <a:p>
            <a:r>
              <a:rPr lang="zh-TW" altLang="en-US" dirty="0" smtClean="0"/>
              <a:t>培養積極與求好之人生觀，以適應</a:t>
            </a:r>
            <a:r>
              <a:rPr lang="en-US" altLang="zh-TW" dirty="0" smtClean="0"/>
              <a:t>21</a:t>
            </a:r>
            <a:r>
              <a:rPr lang="zh-TW" altLang="en-US" dirty="0" smtClean="0"/>
              <a:t>世紀之挑戰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31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032" y="274638"/>
            <a:ext cx="7427168" cy="113813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預期大學部畢業生未來事業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55700" y="1765300"/>
            <a:ext cx="7643192" cy="4525963"/>
          </a:xfrm>
        </p:spPr>
        <p:txBody>
          <a:bodyPr/>
          <a:lstStyle/>
          <a:p>
            <a:r>
              <a:rPr lang="zh-TW" altLang="en-US" dirty="0" smtClean="0"/>
              <a:t>研究所／出國深造：</a:t>
            </a:r>
            <a:r>
              <a:rPr lang="en-US" altLang="zh-TW" dirty="0" smtClean="0"/>
              <a:t>			10</a:t>
            </a:r>
            <a:r>
              <a:rPr lang="zh-TW" altLang="en-US" dirty="0" smtClean="0"/>
              <a:t>％</a:t>
            </a:r>
            <a:endParaRPr lang="en-US" altLang="zh-TW" dirty="0" smtClean="0"/>
          </a:p>
          <a:p>
            <a:r>
              <a:rPr lang="zh-TW" altLang="en-US" dirty="0" smtClean="0"/>
              <a:t>產業界（資電、生技）任職：</a:t>
            </a:r>
            <a:r>
              <a:rPr lang="en-US" altLang="zh-TW" dirty="0" smtClean="0"/>
              <a:t>		40</a:t>
            </a:r>
            <a:r>
              <a:rPr lang="zh-TW" altLang="en-US" dirty="0" smtClean="0"/>
              <a:t>％</a:t>
            </a:r>
            <a:endParaRPr lang="en-US" altLang="zh-TW" dirty="0" smtClean="0"/>
          </a:p>
          <a:p>
            <a:r>
              <a:rPr lang="zh-TW" altLang="en-US" dirty="0" smtClean="0"/>
              <a:t>生醫研究／醫療技術：</a:t>
            </a:r>
            <a:r>
              <a:rPr lang="en-US" altLang="zh-TW" dirty="0" smtClean="0"/>
              <a:t>		 	40</a:t>
            </a:r>
            <a:r>
              <a:rPr lang="zh-TW" altLang="en-US" dirty="0" smtClean="0"/>
              <a:t>％</a:t>
            </a:r>
            <a:endParaRPr lang="en-US" altLang="zh-TW" dirty="0" smtClean="0"/>
          </a:p>
          <a:p>
            <a:r>
              <a:rPr lang="zh-TW" altLang="en-US" dirty="0" smtClean="0"/>
              <a:t>進醫學院：</a:t>
            </a:r>
            <a:r>
              <a:rPr lang="en-US" altLang="zh-TW" dirty="0" smtClean="0"/>
              <a:t>				5</a:t>
            </a:r>
            <a:r>
              <a:rPr lang="zh-TW" altLang="en-US" dirty="0" smtClean="0"/>
              <a:t>％</a:t>
            </a:r>
            <a:endParaRPr lang="en-US" altLang="zh-TW" dirty="0" smtClean="0"/>
          </a:p>
          <a:p>
            <a:r>
              <a:rPr lang="zh-TW" altLang="en-US" dirty="0" smtClean="0"/>
              <a:t>轉入其他領域（法、商、自創）：</a:t>
            </a:r>
            <a:r>
              <a:rPr lang="en-US" altLang="zh-TW" dirty="0" smtClean="0"/>
              <a:t>	5</a:t>
            </a:r>
            <a:r>
              <a:rPr lang="zh-TW" altLang="en-US" dirty="0" smtClean="0"/>
              <a:t>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879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950200" cy="4525963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115964"/>
                </a:solidFill>
              </a:rPr>
              <a:t>結語：</a:t>
            </a:r>
            <a:endParaRPr lang="en-US" altLang="zh-TW" sz="4000" b="1" dirty="0" smtClean="0">
              <a:solidFill>
                <a:srgbClr val="115964"/>
              </a:solidFill>
            </a:endParaRPr>
          </a:p>
          <a:p>
            <a:endParaRPr lang="en-US" altLang="zh-TW" sz="2800" dirty="0" smtClean="0"/>
          </a:p>
          <a:p>
            <a:pPr lvl="1">
              <a:buFont typeface="Wingdings" charset="2"/>
              <a:buChar char="Ø"/>
            </a:pPr>
            <a:r>
              <a:rPr lang="zh-TW" altLang="en-US" sz="2800" dirty="0" smtClean="0"/>
              <a:t>生醫研究與醫療照護產業是</a:t>
            </a:r>
            <a:r>
              <a:rPr lang="en-US" altLang="zh-TW" sz="2800" dirty="0" smtClean="0"/>
              <a:t>21</a:t>
            </a:r>
            <a:r>
              <a:rPr lang="zh-TW" altLang="en-US" sz="2800" dirty="0" smtClean="0"/>
              <a:t>世紀的科學及經濟發展主軸。</a:t>
            </a:r>
            <a:endParaRPr lang="en-US" altLang="zh-TW" sz="2800" dirty="0" smtClean="0"/>
          </a:p>
          <a:p>
            <a:pPr lvl="1">
              <a:buFont typeface="Wingdings" charset="2"/>
              <a:buChar char="Ø"/>
            </a:pPr>
            <a:r>
              <a:rPr lang="zh-TW" altLang="en-US" sz="2800" dirty="0" smtClean="0"/>
              <a:t>中央大學之</a:t>
            </a:r>
            <a:r>
              <a:rPr lang="zh-TW" altLang="en-US" sz="2800" dirty="0" smtClean="0">
                <a:solidFill>
                  <a:srgbClr val="FF0000"/>
                </a:solidFill>
              </a:rPr>
              <a:t>生醫科學與工程學系</a:t>
            </a:r>
            <a:r>
              <a:rPr lang="zh-TW" altLang="en-US" sz="2800" dirty="0" smtClean="0"/>
              <a:t>將致力成為主導此發展之智庫與領導人材培育基地。</a:t>
            </a:r>
            <a:endParaRPr lang="en-US" altLang="zh-TW" sz="2800" dirty="0" smtClean="0"/>
          </a:p>
          <a:p>
            <a:pPr lvl="1">
              <a:buFont typeface="Wingdings" charset="2"/>
              <a:buChar char="Ø"/>
            </a:pPr>
            <a:r>
              <a:rPr lang="zh-TW" altLang="en-US" sz="2800" dirty="0" smtClean="0"/>
              <a:t>期望與有志同學共同努力。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40622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67744" y="476672"/>
            <a:ext cx="6851104" cy="1143000"/>
          </a:xfrm>
        </p:spPr>
        <p:txBody>
          <a:bodyPr/>
          <a:lstStyle/>
          <a:p>
            <a:r>
              <a:rPr lang="en-US" altLang="zh-TW" dirty="0" smtClean="0"/>
              <a:t>~</a:t>
            </a:r>
            <a:r>
              <a:rPr lang="zh-TW" altLang="en-US" dirty="0" smtClean="0"/>
              <a:t>感謝聆聽</a:t>
            </a:r>
            <a:r>
              <a:rPr lang="en-US" altLang="zh-TW" dirty="0" smtClean="0"/>
              <a:t>~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95936" y="4881975"/>
            <a:ext cx="4896544" cy="1985611"/>
          </a:xfrm>
        </p:spPr>
        <p:txBody>
          <a:bodyPr>
            <a:normAutofit fontScale="70000" lnSpcReduction="20000"/>
          </a:bodyPr>
          <a:lstStyle/>
          <a:p>
            <a:r>
              <a:rPr lang="zh-TW" altLang="en-US" b="1" dirty="0" smtClean="0"/>
              <a:t>聯絡</a:t>
            </a:r>
            <a:r>
              <a:rPr lang="zh-TW" altLang="en-US" b="1" dirty="0"/>
              <a:t>資訊</a:t>
            </a:r>
          </a:p>
          <a:p>
            <a:pPr marL="288000" indent="0">
              <a:buNone/>
            </a:pPr>
            <a:r>
              <a:rPr lang="zh-TW" altLang="en-US" dirty="0"/>
              <a:t>總機：</a:t>
            </a:r>
            <a:r>
              <a:rPr lang="en-US" altLang="zh-TW" dirty="0" smtClean="0"/>
              <a:t>03-422-7151</a:t>
            </a:r>
            <a:r>
              <a:rPr lang="zh-TW" altLang="en-US" dirty="0" smtClean="0"/>
              <a:t> </a:t>
            </a:r>
            <a:r>
              <a:rPr lang="en-US" altLang="zh-TW" dirty="0" smtClean="0"/>
              <a:t>#34716</a:t>
            </a:r>
            <a:r>
              <a:rPr lang="zh-TW" altLang="en-US" dirty="0" smtClean="0"/>
              <a:t>、</a:t>
            </a:r>
            <a:r>
              <a:rPr lang="en-US" altLang="zh-TW" dirty="0" smtClean="0"/>
              <a:t>34717</a:t>
            </a:r>
            <a:endParaRPr lang="en-US" altLang="zh-TW" dirty="0"/>
          </a:p>
          <a:p>
            <a:pPr marL="288000" indent="0">
              <a:buNone/>
            </a:pPr>
            <a:r>
              <a:rPr lang="zh-TW" altLang="en-US" dirty="0"/>
              <a:t>專線：</a:t>
            </a:r>
            <a:r>
              <a:rPr lang="en-US" altLang="zh-TW" dirty="0" smtClean="0"/>
              <a:t>03-425-6534</a:t>
            </a:r>
            <a:r>
              <a:rPr lang="zh-TW" altLang="en-US" dirty="0" smtClean="0"/>
              <a:t>；</a:t>
            </a:r>
            <a:r>
              <a:rPr lang="zh-TW" altLang="en-US" dirty="0"/>
              <a:t>傳真：</a:t>
            </a:r>
            <a:r>
              <a:rPr lang="en-US" altLang="zh-TW" dirty="0" smtClean="0"/>
              <a:t>03-425-4214</a:t>
            </a:r>
            <a:endParaRPr lang="en-US" altLang="zh-TW" dirty="0"/>
          </a:p>
          <a:p>
            <a:pPr marL="288000" indent="0">
              <a:buNone/>
            </a:pPr>
            <a:r>
              <a:rPr lang="en-US" altLang="zh-TW" dirty="0"/>
              <a:t>Email</a:t>
            </a:r>
            <a:r>
              <a:rPr lang="zh-TW" altLang="en-US" dirty="0" smtClean="0"/>
              <a:t>：</a:t>
            </a:r>
            <a:r>
              <a:rPr lang="en-US" altLang="zh-TW" dirty="0" smtClean="0"/>
              <a:t>ncu34716@gmail.com</a:t>
            </a:r>
            <a:endParaRPr lang="en-US" altLang="zh-TW" dirty="0"/>
          </a:p>
          <a:p>
            <a:pPr marL="288000" indent="0">
              <a:buNone/>
            </a:pPr>
            <a:r>
              <a:rPr lang="en-US" altLang="zh-TW" dirty="0"/>
              <a:t>http</a:t>
            </a:r>
            <a:r>
              <a:rPr lang="en-US" altLang="zh-TW" dirty="0" smtClean="0"/>
              <a:t>://chst.ncu.edu.tw</a:t>
            </a:r>
            <a:endParaRPr lang="en-US" altLang="zh-TW" dirty="0"/>
          </a:p>
          <a:p>
            <a:pPr marL="288000" indent="0">
              <a:buNone/>
            </a:pPr>
            <a:r>
              <a:rPr lang="en-US" altLang="zh-TW" dirty="0" smtClean="0"/>
              <a:t>32001 </a:t>
            </a:r>
            <a:r>
              <a:rPr lang="zh-TW" altLang="en-US" dirty="0"/>
              <a:t>桃園縣中壢市中大路</a:t>
            </a:r>
            <a:r>
              <a:rPr lang="en-US" altLang="zh-TW" dirty="0"/>
              <a:t>300</a:t>
            </a:r>
            <a:r>
              <a:rPr lang="zh-TW" altLang="en-US" dirty="0" smtClean="0"/>
              <a:t>號</a:t>
            </a:r>
          </a:p>
          <a:p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700808"/>
            <a:ext cx="4752528" cy="3187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329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5429" y="1492852"/>
            <a:ext cx="5837314" cy="4920517"/>
          </a:xfrm>
        </p:spPr>
        <p:txBody>
          <a:bodyPr lIns="64285" tIns="32143" rIns="64285" bIns="32143"/>
          <a:lstStyle/>
          <a:p>
            <a:pPr marL="310496" indent="-310496">
              <a:buClr>
                <a:srgbClr val="0000FF"/>
              </a:buClr>
              <a:buSzPct val="70000"/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國立中央大學為教育部選定之七所研究型大學之一。</a:t>
            </a:r>
            <a:endParaRPr lang="en-US" altLang="zh-TW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  <a:sym typeface="Helvetica Neue"/>
            </a:endParaRPr>
          </a:p>
          <a:p>
            <a:pPr marL="310496" indent="-310496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zh-TW" altLang="en-US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  <a:sym typeface="Helvetica Neue"/>
            </a:endParaRPr>
          </a:p>
          <a:p>
            <a:pPr marL="310496" indent="-310496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2004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年教育部提出 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5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年 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500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億的「發展國際一流大學及頂尖研究中心計畫」，並在 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2005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年 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10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月 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9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日公布該計畫之名單，包括中央大學共有 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12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所大學獲得經費補助。</a:t>
            </a:r>
            <a:endParaRPr lang="en-US" altLang="zh-TW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  <a:sym typeface="Helvetica Neue"/>
            </a:endParaRPr>
          </a:p>
          <a:p>
            <a:pPr marL="310496" indent="-310496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altLang="zh-TW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  <a:sym typeface="Helvetica Neue"/>
            </a:endParaRPr>
          </a:p>
          <a:p>
            <a:pPr marL="310496" indent="-310496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本校於計畫第一期兩年獲得每年六億元經費，並於計畫第二期後三年獲得每年七億元之經費注挹。 </a:t>
            </a:r>
            <a:endParaRPr lang="en-US" altLang="zh-TW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  <a:sym typeface="Helvetica Neue"/>
            </a:endParaRPr>
          </a:p>
          <a:p>
            <a:pPr marL="310496" indent="-310496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zh-TW" altLang="en-US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  <a:sym typeface="Helvetica Neue"/>
            </a:endParaRPr>
          </a:p>
          <a:p>
            <a:pPr marL="310496" indent="-310496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2010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年 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2 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  <a:sym typeface="Helvetica Neue"/>
              </a:rPr>
              <a:t>月教育部所公佈之計畫執行成果中，中央大學名列四所連續四年執行成效均「優」之名單中，成績斐然。  </a:t>
            </a:r>
            <a:endParaRPr lang="en-US" altLang="zh-TW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  <a:sym typeface="Helvetica Neue"/>
            </a:endParaRPr>
          </a:p>
        </p:txBody>
      </p:sp>
      <p:pic>
        <p:nvPicPr>
          <p:cNvPr id="50179" name="Picture 20" descr="建校紀念塔"/>
          <p:cNvPicPr>
            <a:picLocks noChangeAspect="1" noChangeArrowheads="1"/>
          </p:cNvPicPr>
          <p:nvPr/>
        </p:nvPicPr>
        <p:blipFill>
          <a:blip r:embed="rId2">
            <a:lum bright="1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9152" y="1341009"/>
            <a:ext cx="2938902" cy="540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5122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7" name="Text Box 9"/>
          <p:cNvSpPr txBox="1">
            <a:spLocks noChangeArrowheads="1"/>
          </p:cNvSpPr>
          <p:nvPr/>
        </p:nvSpPr>
        <p:spPr bwMode="auto">
          <a:xfrm>
            <a:off x="362724" y="980728"/>
            <a:ext cx="2908534" cy="647384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500" b="1" dirty="0">
                <a:solidFill>
                  <a:srgbClr val="008000"/>
                </a:solidFill>
                <a:latin typeface="+mj-ea"/>
                <a:ea typeface="+mj-ea"/>
              </a:rPr>
              <a:t>中大情人步道</a:t>
            </a:r>
          </a:p>
        </p:txBody>
      </p:sp>
      <p:sp>
        <p:nvSpPr>
          <p:cNvPr id="12292" name="Rectangle 10"/>
          <p:cNvSpPr>
            <a:spLocks noChangeArrowheads="1"/>
          </p:cNvSpPr>
          <p:nvPr/>
        </p:nvSpPr>
        <p:spPr bwMode="auto">
          <a:xfrm>
            <a:off x="3072182" y="1610327"/>
            <a:ext cx="5439162" cy="1477955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/>
          <a:p>
            <a:pPr algn="just" eaLnBrk="0" hangingPunct="0"/>
            <a:r>
              <a: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沿著環校公路的松林小徑，全長約兩公里，由於寬度僅容兩人併肩而行，因此被中大人暱稱為「情人步道」。漫步其間，細聽</a:t>
            </a:r>
            <a:r>
              <a:rPr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松風</a:t>
            </a:r>
            <a:r>
              <a: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低吟，滿地</a:t>
            </a:r>
            <a:r>
              <a:rPr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松果</a:t>
            </a:r>
            <a:r>
              <a: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恰似戀人絮語，灑落年輕歲月裡的美好銘記，不論是晨間曉唱，或月光踽行，縈繞著</a:t>
            </a:r>
            <a:r>
              <a:rPr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浪漫學院風</a:t>
            </a:r>
            <a:r>
              <a: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pic>
        <p:nvPicPr>
          <p:cNvPr id="12293" name="Picture 14" descr="DSC_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918" y="3315934"/>
            <a:ext cx="3795941" cy="252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5" descr="DSC_0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561" y="1658346"/>
            <a:ext cx="2775255" cy="417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3" descr="DSC_0027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969349" y="3314156"/>
            <a:ext cx="1675275" cy="252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3170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intro01_8_03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01758" y="4494382"/>
            <a:ext cx="2814058" cy="188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01758" y="1431654"/>
            <a:ext cx="2785378" cy="3139311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/>
          <a:p>
            <a:pPr algn="just" eaLnBrk="0" hangingPunct="0"/>
            <a:r>
              <a: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青青大草坪是無私的生命載體，涵養著</a:t>
            </a:r>
            <a:r>
              <a:rPr lang="zh-TW" altLang="en-US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自然與人文的和諧情懷</a:t>
            </a:r>
            <a:r>
              <a: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，可以諦聽書頁與草葉的對話，也可以洋溢著風箏與飛盤的歡笑。地球科學系館前，</a:t>
            </a:r>
            <a:r>
              <a:rPr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矗</a:t>
            </a:r>
            <a:r>
              <a: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立著一株樹型優美圓滿的大榕樹，與國泰人壽的大樹標誌相仿，因此被暱稱為「國泰樹」。 </a:t>
            </a:r>
          </a:p>
        </p:txBody>
      </p:sp>
      <p:sp>
        <p:nvSpPr>
          <p:cNvPr id="13317" name="Text Box 10"/>
          <p:cNvSpPr txBox="1">
            <a:spLocks noChangeArrowheads="1"/>
          </p:cNvSpPr>
          <p:nvPr/>
        </p:nvSpPr>
        <p:spPr bwMode="auto">
          <a:xfrm>
            <a:off x="4139952" y="1412776"/>
            <a:ext cx="2403102" cy="630932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500" b="1" dirty="0">
                <a:solidFill>
                  <a:srgbClr val="008000"/>
                </a:solidFill>
                <a:latin typeface="+mj-ea"/>
                <a:ea typeface="+mj-ea"/>
              </a:rPr>
              <a:t>綠草如茵</a:t>
            </a:r>
          </a:p>
        </p:txBody>
      </p:sp>
      <p:pic>
        <p:nvPicPr>
          <p:cNvPr id="13318" name="Picture 11" descr="DSC_0296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3072182" y="2397500"/>
            <a:ext cx="6071818" cy="40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4004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654321" y="1259750"/>
            <a:ext cx="4464027" cy="647384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3500" b="1" dirty="0">
                <a:solidFill>
                  <a:srgbClr val="0000FF"/>
                </a:solidFill>
                <a:latin typeface="+mj-ea"/>
                <a:ea typeface="+mj-ea"/>
              </a:rPr>
              <a:t>中大情人湖</a:t>
            </a:r>
            <a:endParaRPr lang="en-US" altLang="zh-TW" sz="3500" b="1" dirty="0"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16388" name="Rectangle 10"/>
          <p:cNvSpPr>
            <a:spLocks noChangeArrowheads="1"/>
          </p:cNvSpPr>
          <p:nvPr/>
        </p:nvSpPr>
        <p:spPr bwMode="auto">
          <a:xfrm>
            <a:off x="5757600" y="1133370"/>
            <a:ext cx="2787064" cy="3139311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</p:spPr>
        <p:txBody>
          <a:bodyPr lIns="91430" tIns="45715" rIns="91430" bIns="45715" anchor="ctr">
            <a:spAutoFit/>
          </a:bodyPr>
          <a:lstStyle/>
          <a:p>
            <a:pPr algn="just" eaLnBrk="0" hangingPunct="0"/>
            <a:r>
              <a:rPr lang="zh-TW" altLang="en-US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仿南京大學玄武湖而建的中大湖，景色優美，湖面碧波蕩漾，湖畔柳絮垂影，遠處的拱橋與湖心亭，宛如湖中一點墨，傍鄰的相思樹林，更添幽靜，平日可見遊人坐在碼頭上餵魚談心，野鴨與天鵝歡快嬉戲，</a:t>
            </a:r>
            <a:r>
              <a:rPr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共享一湖松風水月</a:t>
            </a:r>
            <a:r>
              <a:rPr lang="en-US" altLang="zh-TW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endParaRPr lang="zh-TW" altLang="en-US" b="1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389" name="Picture 12" descr="12106633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2484512"/>
            <a:ext cx="5602809" cy="385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D:\02 招生策略\03-招生策略\06 文宣品\97\宣傳手冊\圖\97招生宣傳手冊圖片\校園生活\學生照片\[00010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7043" y="4244119"/>
            <a:ext cx="2805622" cy="221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23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286805" y="1410373"/>
            <a:ext cx="4209277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8913" tIns="44460" rIns="88913" bIns="44460">
            <a:spAutoFit/>
          </a:bodyPr>
          <a:lstStyle/>
          <a:p>
            <a:pPr defTabSz="888364">
              <a:defRPr/>
            </a:pPr>
            <a:r>
              <a:rPr lang="en-US" altLang="zh-TW" sz="39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zh-TW" altLang="en-US" sz="39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校園生活</a:t>
            </a:r>
            <a:endParaRPr lang="zh-TW" altLang="en-US" sz="13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5" name="Text Box 11"/>
          <p:cNvSpPr txBox="1">
            <a:spLocks noChangeArrowheads="1"/>
          </p:cNvSpPr>
          <p:nvPr/>
        </p:nvSpPr>
        <p:spPr bwMode="auto">
          <a:xfrm>
            <a:off x="598916" y="2299637"/>
            <a:ext cx="5550509" cy="185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913" tIns="44460" rIns="88913" bIns="44460">
            <a:spAutoFit/>
          </a:bodyPr>
          <a:lstStyle/>
          <a:p>
            <a:pPr defTabSz="888364"/>
            <a:r>
              <a:rPr lang="zh-TW" altLang="en-US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中大校園有如萬人社區，生活機能完善 ，舉凡餐廳、超商、書局、郵局、銀行、洗衣部、美容美髮部等一應俱全。</a:t>
            </a:r>
          </a:p>
          <a:p>
            <a:pPr defTabSz="888364">
              <a:spcBef>
                <a:spcPct val="15000"/>
              </a:spcBef>
            </a:pPr>
            <a:r>
              <a:rPr lang="zh-TW" altLang="en-US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現有</a:t>
            </a:r>
            <a:r>
              <a:rPr lang="en-US" altLang="zh-TW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棟學生宿舍，住宿率高達</a:t>
            </a:r>
            <a:r>
              <a:rPr lang="en-US" altLang="zh-TW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95%</a:t>
            </a:r>
            <a:r>
              <a:rPr lang="zh-TW" altLang="en-US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；</a:t>
            </a:r>
            <a:r>
              <a:rPr lang="en-US" altLang="zh-TW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90</a:t>
            </a:r>
            <a:r>
              <a:rPr lang="zh-TW" altLang="en-US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個學生社團、</a:t>
            </a:r>
            <a:r>
              <a:rPr lang="en-US" altLang="zh-TW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230</a:t>
            </a:r>
            <a:r>
              <a:rPr lang="zh-TW" altLang="en-US" sz="2200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餘種校內外學生奬助學金。</a:t>
            </a:r>
          </a:p>
        </p:txBody>
      </p:sp>
      <p:sp>
        <p:nvSpPr>
          <p:cNvPr id="33796" name="Oval 17"/>
          <p:cNvSpPr>
            <a:spLocks noChangeArrowheads="1"/>
          </p:cNvSpPr>
          <p:nvPr/>
        </p:nvSpPr>
        <p:spPr bwMode="auto">
          <a:xfrm>
            <a:off x="440330" y="3429000"/>
            <a:ext cx="145089" cy="144061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9359" tIns="49679" rIns="99359" bIns="49679" anchor="ctr"/>
          <a:lstStyle/>
          <a:p>
            <a:endParaRPr lang="zh-TW" altLang="en-US"/>
          </a:p>
        </p:txBody>
      </p:sp>
      <p:sp>
        <p:nvSpPr>
          <p:cNvPr id="33797" name="Oval 18"/>
          <p:cNvSpPr>
            <a:spLocks noChangeArrowheads="1"/>
          </p:cNvSpPr>
          <p:nvPr/>
        </p:nvSpPr>
        <p:spPr bwMode="auto">
          <a:xfrm>
            <a:off x="440330" y="2461482"/>
            <a:ext cx="145089" cy="145839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9359" tIns="49679" rIns="99359" bIns="49679" anchor="ctr"/>
          <a:lstStyle/>
          <a:p>
            <a:endParaRPr lang="zh-TW" altLang="en-US"/>
          </a:p>
        </p:txBody>
      </p:sp>
      <p:pic>
        <p:nvPicPr>
          <p:cNvPr id="33798" name="Picture 10" descr="D:\02 招生策略\03-招生策略\05 宣傳海報\99學年度\大考通訊社\中大 Photo\3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1073" y="1492185"/>
            <a:ext cx="1761317" cy="257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1" descr="D:\02 招生策略\11-NCU picture\NCU\p46地板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54" y="4289807"/>
            <a:ext cx="3198713" cy="224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3" descr="D:\02 招生策略\03-招生策略\06 文宣品\97\宣傳手冊\圖\97招生宣傳手冊圖片\中大十景\女舍廣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639" y="4236452"/>
            <a:ext cx="4207590" cy="22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736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973" y="908720"/>
            <a:ext cx="9144000" cy="819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2" tIns="35712" rIns="35712" bIns="35712" anchor="b"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 sz="3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0"/>
                <a:cs typeface="Arial Unicode MS" panose="020B0604020202020204" pitchFamily="34" charset="-120"/>
              </a:rPr>
              <a:t>50</a:t>
            </a:r>
            <a:r>
              <a:rPr lang="zh-TW" altLang="en-US" sz="35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0"/>
                <a:cs typeface="Arial Unicode MS" panose="020B0604020202020204" pitchFamily="34" charset="-120"/>
              </a:rPr>
              <a:t>萬獎學金</a:t>
            </a:r>
            <a:endParaRPr lang="en-US" altLang="zh-TW" sz="35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16169" y="1988840"/>
            <a:ext cx="8494287" cy="4256710"/>
          </a:xfrm>
        </p:spPr>
        <p:txBody>
          <a:bodyPr lIns="35712" tIns="35712" rIns="35712" bIns="35712">
            <a:normAutofit lnSpcReduction="10000"/>
          </a:bodyPr>
          <a:lstStyle/>
          <a:p>
            <a:pPr marL="289796" indent="-289796" defTabSz="993587">
              <a:buNone/>
            </a:pPr>
            <a:r>
              <a:rPr lang="zh-TW" altLang="zh-TW" sz="2000" b="1" dirty="0">
                <a:solidFill>
                  <a:srgbClr val="CC0000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第一志願選中大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，就有機會拿到高額獎學金</a:t>
            </a:r>
          </a:p>
          <a:p>
            <a:pPr marL="289796" indent="-289796" defTabSz="993587">
              <a:spcBef>
                <a:spcPts val="1956"/>
              </a:spcBef>
              <a:buNone/>
            </a:pP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一、大學甄選：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  </a:t>
            </a:r>
            <a:endParaRPr lang="zh-TW" altLang="zh-TW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289796" indent="-289796" defTabSz="993587">
              <a:spcBef>
                <a:spcPts val="1956"/>
              </a:spcBef>
            </a:pP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該年度學科能力測驗總級分佔全國</a:t>
            </a:r>
            <a:r>
              <a:rPr lang="zh-TW" altLang="zh-TW" sz="2000" b="1" dirty="0">
                <a:solidFill>
                  <a:srgbClr val="CC0000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百分之一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以內者。</a:t>
            </a:r>
          </a:p>
          <a:p>
            <a:pPr marL="289796" indent="-289796" defTabSz="993587">
              <a:spcBef>
                <a:spcPts val="1956"/>
              </a:spcBef>
            </a:pP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凡以</a:t>
            </a:r>
            <a:r>
              <a:rPr lang="zh-TW" altLang="zh-TW" sz="2000" b="1" dirty="0">
                <a:solidFill>
                  <a:srgbClr val="CC0000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第一志願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錄取且甄選總成績列該學系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組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錄取名額前百分之十以內者。</a:t>
            </a:r>
          </a:p>
          <a:p>
            <a:pPr marL="289796" indent="-289796" defTabSz="993587">
              <a:buNone/>
            </a:pPr>
            <a:endParaRPr lang="en-US" altLang="zh-TW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289796" indent="-289796" defTabSz="993587">
              <a:buNone/>
            </a:pP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二、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考試分發：</a:t>
            </a:r>
          </a:p>
          <a:p>
            <a:pPr marL="289796" indent="-289796" defTabSz="993587">
              <a:spcBef>
                <a:spcPts val="2608"/>
              </a:spcBef>
            </a:pP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該年度指定科目考試原始成績佔全國</a:t>
            </a:r>
            <a:r>
              <a:rPr lang="zh-TW" altLang="zh-TW" sz="2000" b="1" dirty="0">
                <a:solidFill>
                  <a:srgbClr val="CC0000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百分之一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以內者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。</a:t>
            </a:r>
            <a:endParaRPr lang="zh-TW" altLang="zh-TW" sz="2000" b="1" dirty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100049" indent="0" defTabSz="993587">
              <a:spcBef>
                <a:spcPts val="3260"/>
              </a:spcBef>
            </a:pP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凡以</a:t>
            </a:r>
            <a:r>
              <a:rPr lang="zh-TW" altLang="zh-TW" sz="2000" b="1" dirty="0">
                <a:solidFill>
                  <a:srgbClr val="CC0000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第一志願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錄取該組合學系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組、學位學程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，且指定科目考試加權總成績列該學系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組、學位學程</a:t>
            </a:r>
            <a:r>
              <a:rPr lang="en-US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)</a:t>
            </a:r>
            <a:r>
              <a:rPr lang="zh-TW" altLang="zh-TW" sz="2000" b="1" dirty="0">
                <a:solidFill>
                  <a:srgbClr val="000099"/>
                </a:solidFill>
                <a:latin typeface="標楷體" panose="03000509000000000000" pitchFamily="65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錄取名額前百分之十以內者。</a:t>
            </a:r>
            <a:endParaRPr lang="zh-TW" altLang="en-US" b="1" dirty="0" smtClean="0">
              <a:solidFill>
                <a:srgbClr val="000099"/>
              </a:solidFill>
              <a:latin typeface="標楷體" panose="03000509000000000000" pitchFamily="65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709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訂 1">
      <a:majorFont>
        <a:latin typeface="Franklin Gothic Book"/>
        <a:ea typeface="微軟正黑體"/>
        <a:cs typeface=""/>
      </a:majorFont>
      <a:minorFont>
        <a:latin typeface="Franklin Gothic Book"/>
        <a:ea typeface="微軟正黑體"/>
        <a:cs typeface="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12068</TotalTime>
  <Words>2322</Words>
  <Application>Microsoft Office PowerPoint</Application>
  <PresentationFormat>如螢幕大小 (4:3)</PresentationFormat>
  <Paragraphs>313</Paragraphs>
  <Slides>38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流線</vt:lpstr>
      <vt:lpstr>投影片 0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50萬獎學金</vt:lpstr>
      <vt:lpstr>6萬元獎學金</vt:lpstr>
      <vt:lpstr>投影片 10</vt:lpstr>
      <vt:lpstr>投影片 11</vt:lpstr>
      <vt:lpstr>生醫理工學院成立宗旨</vt:lpstr>
      <vt:lpstr>    生醫理工學院跨領域功能</vt:lpstr>
      <vt:lpstr>生醫理工學院組織架構</vt:lpstr>
      <vt:lpstr>生命科學系</vt:lpstr>
      <vt:lpstr>認知神經科學研究所</vt:lpstr>
      <vt:lpstr>系統生物與生物資訊研究所</vt:lpstr>
      <vt:lpstr>生物醫學工程研究所</vt:lpstr>
      <vt:lpstr>投影片 19</vt:lpstr>
      <vt:lpstr>跨領域生醫研究特色</vt:lpstr>
      <vt:lpstr>學院延攬國內外學者</vt:lpstr>
      <vt:lpstr>系統基質生物與藥理研究 Systems Stromal Biology and Pharmacology </vt:lpstr>
      <vt:lpstr>順天堂製藥合作計劃</vt:lpstr>
      <vt:lpstr>神達 (MiTAC) 產學合作</vt:lpstr>
      <vt:lpstr>神達 (MiTAC) 產學合作</vt:lpstr>
      <vt:lpstr>HTC產學合作</vt:lpstr>
      <vt:lpstr>投影片 27</vt:lpstr>
      <vt:lpstr>投影片 28</vt:lpstr>
      <vt:lpstr>投影片 29</vt:lpstr>
      <vt:lpstr>認知神經科學領域之產學計劃</vt:lpstr>
      <vt:lpstr>其他產學合作範例</vt:lpstr>
      <vt:lpstr>近年生醫領域計畫成效</vt:lpstr>
      <vt:lpstr>100-102年基本資料 學術成就</vt:lpstr>
      <vt:lpstr>教育目標</vt:lpstr>
      <vt:lpstr>預期大學部畢業生未來事業</vt:lpstr>
      <vt:lpstr>投影片 36</vt:lpstr>
      <vt:lpstr>~感謝聆聽~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</cp:lastModifiedBy>
  <cp:revision>177</cp:revision>
  <cp:lastPrinted>2014-08-12T06:34:50Z</cp:lastPrinted>
  <dcterms:created xsi:type="dcterms:W3CDTF">2014-04-14T02:08:36Z</dcterms:created>
  <dcterms:modified xsi:type="dcterms:W3CDTF">2014-10-09T02:41:07Z</dcterms:modified>
</cp:coreProperties>
</file>