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71"/>
  </p:notesMasterIdLst>
  <p:handoutMasterIdLst>
    <p:handoutMasterId r:id="rId72"/>
  </p:handoutMasterIdLst>
  <p:sldIdLst>
    <p:sldId id="256" r:id="rId2"/>
    <p:sldId id="418" r:id="rId3"/>
    <p:sldId id="419" r:id="rId4"/>
    <p:sldId id="420" r:id="rId5"/>
    <p:sldId id="258" r:id="rId6"/>
    <p:sldId id="326" r:id="rId7"/>
    <p:sldId id="329" r:id="rId8"/>
    <p:sldId id="379" r:id="rId9"/>
    <p:sldId id="392" r:id="rId10"/>
    <p:sldId id="372" r:id="rId11"/>
    <p:sldId id="381" r:id="rId12"/>
    <p:sldId id="384" r:id="rId13"/>
    <p:sldId id="385" r:id="rId14"/>
    <p:sldId id="386" r:id="rId15"/>
    <p:sldId id="383" r:id="rId16"/>
    <p:sldId id="393" r:id="rId17"/>
    <p:sldId id="330" r:id="rId18"/>
    <p:sldId id="331" r:id="rId19"/>
    <p:sldId id="333" r:id="rId20"/>
    <p:sldId id="336" r:id="rId21"/>
    <p:sldId id="338" r:id="rId22"/>
    <p:sldId id="339" r:id="rId23"/>
    <p:sldId id="340" r:id="rId24"/>
    <p:sldId id="341" r:id="rId25"/>
    <p:sldId id="342" r:id="rId26"/>
    <p:sldId id="343" r:id="rId27"/>
    <p:sldId id="344" r:id="rId28"/>
    <p:sldId id="346" r:id="rId29"/>
    <p:sldId id="347" r:id="rId30"/>
    <p:sldId id="348" r:id="rId31"/>
    <p:sldId id="349" r:id="rId32"/>
    <p:sldId id="350" r:id="rId33"/>
    <p:sldId id="351" r:id="rId34"/>
    <p:sldId id="352" r:id="rId35"/>
    <p:sldId id="353" r:id="rId36"/>
    <p:sldId id="354" r:id="rId37"/>
    <p:sldId id="355" r:id="rId38"/>
    <p:sldId id="356" r:id="rId39"/>
    <p:sldId id="357" r:id="rId40"/>
    <p:sldId id="361" r:id="rId41"/>
    <p:sldId id="417" r:id="rId42"/>
    <p:sldId id="421" r:id="rId43"/>
    <p:sldId id="422" r:id="rId44"/>
    <p:sldId id="423" r:id="rId45"/>
    <p:sldId id="424" r:id="rId46"/>
    <p:sldId id="425" r:id="rId47"/>
    <p:sldId id="426" r:id="rId48"/>
    <p:sldId id="427" r:id="rId49"/>
    <p:sldId id="428" r:id="rId50"/>
    <p:sldId id="373" r:id="rId51"/>
    <p:sldId id="377" r:id="rId52"/>
    <p:sldId id="378" r:id="rId53"/>
    <p:sldId id="415" r:id="rId54"/>
    <p:sldId id="389" r:id="rId55"/>
    <p:sldId id="387" r:id="rId56"/>
    <p:sldId id="388" r:id="rId57"/>
    <p:sldId id="390" r:id="rId58"/>
    <p:sldId id="429" r:id="rId59"/>
    <p:sldId id="430" r:id="rId60"/>
    <p:sldId id="431" r:id="rId61"/>
    <p:sldId id="432" r:id="rId62"/>
    <p:sldId id="360" r:id="rId63"/>
    <p:sldId id="407" r:id="rId64"/>
    <p:sldId id="408" r:id="rId65"/>
    <p:sldId id="409" r:id="rId66"/>
    <p:sldId id="410" r:id="rId67"/>
    <p:sldId id="411" r:id="rId68"/>
    <p:sldId id="412" r:id="rId69"/>
    <p:sldId id="382" r:id="rId70"/>
  </p:sldIdLst>
  <p:sldSz cx="9144000" cy="6858000" type="screen4x3"/>
  <p:notesSz cx="6797675" cy="9928225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23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4" d="100"/>
        <a:sy n="84" d="100"/>
      </p:scale>
      <p:origin x="0" y="45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5862" cy="495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71" tIns="47786" rIns="95571" bIns="47786" numCol="1" anchor="t" anchorCtr="0" compatLnSpc="1">
            <a:prstTxWarp prst="textNoShape">
              <a:avLst/>
            </a:prstTxWarp>
          </a:bodyPr>
          <a:lstStyle>
            <a:lvl1pPr defTabSz="955830">
              <a:defRPr sz="13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294" y="1"/>
            <a:ext cx="2945862" cy="495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71" tIns="47786" rIns="95571" bIns="47786" numCol="1" anchor="t" anchorCtr="0" compatLnSpc="1">
            <a:prstTxWarp prst="textNoShape">
              <a:avLst/>
            </a:prstTxWarp>
          </a:bodyPr>
          <a:lstStyle>
            <a:lvl1pPr algn="r" defTabSz="955830">
              <a:defRPr sz="13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04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0813"/>
            <a:ext cx="2945862" cy="495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71" tIns="47786" rIns="95571" bIns="47786" numCol="1" anchor="b" anchorCtr="0" compatLnSpc="1">
            <a:prstTxWarp prst="textNoShape">
              <a:avLst/>
            </a:prstTxWarp>
          </a:bodyPr>
          <a:lstStyle>
            <a:lvl1pPr defTabSz="955830">
              <a:defRPr sz="13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04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294" y="9430813"/>
            <a:ext cx="2945862" cy="495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71" tIns="47786" rIns="95571" bIns="47786" numCol="1" anchor="b" anchorCtr="0" compatLnSpc="1">
            <a:prstTxWarp prst="textNoShape">
              <a:avLst/>
            </a:prstTxWarp>
          </a:bodyPr>
          <a:lstStyle>
            <a:lvl1pPr algn="r" defTabSz="955830">
              <a:defRPr sz="1300"/>
            </a:lvl1pPr>
          </a:lstStyle>
          <a:p>
            <a:pPr>
              <a:defRPr/>
            </a:pPr>
            <a:fld id="{B84C22E6-FC98-4F07-9FF6-BA38A06F797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228782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5862" cy="495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71" tIns="47786" rIns="95571" bIns="47786" numCol="1" anchor="t" anchorCtr="0" compatLnSpc="1">
            <a:prstTxWarp prst="textNoShape">
              <a:avLst/>
            </a:prstTxWarp>
          </a:bodyPr>
          <a:lstStyle>
            <a:lvl1pPr defTabSz="955830">
              <a:defRPr sz="13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294" y="1"/>
            <a:ext cx="2945862" cy="495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71" tIns="47786" rIns="95571" bIns="47786" numCol="1" anchor="t" anchorCtr="0" compatLnSpc="1">
            <a:prstTxWarp prst="textNoShape">
              <a:avLst/>
            </a:prstTxWarp>
          </a:bodyPr>
          <a:lstStyle>
            <a:lvl1pPr algn="r" defTabSz="955830">
              <a:defRPr sz="13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55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46125"/>
            <a:ext cx="4959350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64" y="4715406"/>
            <a:ext cx="5438748" cy="4467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71" tIns="47786" rIns="95571" bIns="4778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 smtClean="0"/>
              <a:t>按一下以編輯母片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</a:p>
        </p:txBody>
      </p:sp>
      <p:sp>
        <p:nvSpPr>
          <p:cNvPr id="880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0813"/>
            <a:ext cx="2945862" cy="495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71" tIns="47786" rIns="95571" bIns="47786" numCol="1" anchor="b" anchorCtr="0" compatLnSpc="1">
            <a:prstTxWarp prst="textNoShape">
              <a:avLst/>
            </a:prstTxWarp>
          </a:bodyPr>
          <a:lstStyle>
            <a:lvl1pPr defTabSz="955830">
              <a:defRPr sz="13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80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294" y="9430813"/>
            <a:ext cx="2945862" cy="495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71" tIns="47786" rIns="95571" bIns="47786" numCol="1" anchor="b" anchorCtr="0" compatLnSpc="1">
            <a:prstTxWarp prst="textNoShape">
              <a:avLst/>
            </a:prstTxWarp>
          </a:bodyPr>
          <a:lstStyle>
            <a:lvl1pPr algn="r" defTabSz="955830">
              <a:defRPr sz="1300"/>
            </a:lvl1pPr>
          </a:lstStyle>
          <a:p>
            <a:pPr>
              <a:defRPr/>
            </a:pPr>
            <a:fld id="{EEBB2034-1E59-4DFD-8774-4B88B400273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181959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0A3FB8-B152-45E6-A7AB-2B7464B4F230}" type="slidenum">
              <a:rPr lang="en-US" altLang="zh-TW" smtClean="0"/>
              <a:pPr/>
              <a:t>7</a:t>
            </a:fld>
            <a:endParaRPr lang="en-US" altLang="zh-TW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59350" cy="3721100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altLang="zh-TW" smtClean="0"/>
              <a:t>Not </a:t>
            </a:r>
            <a:r>
              <a:rPr lang="zh-TW" altLang="en-US" smtClean="0"/>
              <a:t>工地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7C91C1F-CF3B-418E-BBD9-0F752E120B9D}" type="slidenum">
              <a:rPr lang="en-US" altLang="zh-TW" smtClean="0"/>
              <a:pPr/>
              <a:t>18</a:t>
            </a:fld>
            <a:endParaRPr lang="en-US" altLang="zh-TW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59350" cy="3721100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altLang="zh-TW" smtClean="0"/>
              <a:t>NOT </a:t>
            </a:r>
            <a:r>
              <a:rPr lang="zh-TW" altLang="en-US" smtClean="0"/>
              <a:t>黑手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76516" indent="-29866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94641" indent="-238929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72497" indent="-238929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150353" indent="-238929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628209" indent="-238929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3106065" indent="-238929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583921" indent="-238929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4061777" indent="-238929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eaLnBrk="1" hangingPunct="1"/>
            <a:fld id="{5793556F-9AB1-41DF-809B-4CED322B1C5F}" type="slidenum">
              <a:rPr lang="en-US" altLang="zh-TW" smtClean="0">
                <a:latin typeface="Arial" pitchFamily="34" charset="0"/>
              </a:rPr>
              <a:pPr eaLnBrk="1" hangingPunct="1"/>
              <a:t>47</a:t>
            </a:fld>
            <a:endParaRPr lang="en-US" altLang="zh-TW" smtClean="0">
              <a:latin typeface="Arial" pitchFamily="34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59350" cy="3721100"/>
          </a:xfrm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76516" indent="-29866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94641" indent="-238929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72497" indent="-238929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150353" indent="-238929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628209" indent="-238929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3106065" indent="-238929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583921" indent="-238929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4061777" indent="-238929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eaLnBrk="1" hangingPunct="1"/>
            <a:fld id="{AB57434D-E3F0-44CE-BD96-892350FB7D12}" type="slidenum">
              <a:rPr lang="en-US" altLang="zh-TW" smtClean="0">
                <a:latin typeface="Arial" pitchFamily="34" charset="0"/>
              </a:rPr>
              <a:pPr eaLnBrk="1" hangingPunct="1"/>
              <a:t>59</a:t>
            </a:fld>
            <a:endParaRPr lang="en-US" altLang="zh-TW" smtClean="0">
              <a:latin typeface="Arial" pitchFamily="34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zh-TW" altLang="en-US"/>
          </a:p>
        </p:txBody>
      </p:sp>
      <p:pic>
        <p:nvPicPr>
          <p:cNvPr id="6" name="Picture 9" descr="Top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5638800"/>
            <a:ext cx="8229600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A2CF33-128A-4776-8B2F-370806F283B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5C46C2-9219-4768-9912-D71E6128EA1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AAF5F4-8061-4818-8318-9FD8F45DFB5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zh-TW" alt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BA3546-670C-4C64-A2A9-0CF486940FC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332759-08C8-422D-878B-75A52244EF9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DB8A58-8124-42BC-99BF-34B4DDF8EDD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A40E9A-20D5-4C20-BFA7-C84BFC95254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9D2EBB-46B0-445C-93D0-B2773A4BFC8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7A8DAA-6308-49D1-AA19-B8B7BF70C11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F3A5D4-7FC1-45F3-B86B-D64B21BF62E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F16A32-A842-4D50-92B1-8F9C668CF48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D6018D-E1A9-4798-90DD-A714FF56186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200">
                <a:latin typeface="+mj-lt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200">
                <a:latin typeface="+mj-lt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>
                <a:latin typeface="+mj-lt"/>
              </a:defRPr>
            </a:lvl1pPr>
          </a:lstStyle>
          <a:p>
            <a:pPr>
              <a:defRPr/>
            </a:pPr>
            <a:fld id="{849F17B7-F6F2-469B-A387-9D1D69A604A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28679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28680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Garamond" pitchFamily="18" charset="0"/>
          <a:ea typeface="標楷體" pitchFamily="65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Garamond" pitchFamily="18" charset="0"/>
          <a:ea typeface="標楷體" pitchFamily="65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Garamond" pitchFamily="18" charset="0"/>
          <a:ea typeface="標楷體" pitchFamily="65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Garamond" pitchFamily="18" charset="0"/>
          <a:ea typeface="標楷體" pitchFamily="65" charset="-12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Garamond" pitchFamily="18" charset="0"/>
          <a:ea typeface="標楷體" pitchFamily="65" charset="-12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Garamond" pitchFamily="18" charset="0"/>
          <a:ea typeface="標楷體" pitchFamily="65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Garamond" pitchFamily="18" charset="0"/>
          <a:ea typeface="標楷體" pitchFamily="65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Garamond" pitchFamily="18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kumimoji="1"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kumimoji="1" sz="2600">
          <a:solidFill>
            <a:schemeClr val="tx1"/>
          </a:solidFill>
          <a:latin typeface="+mn-lt"/>
          <a:ea typeface="+mn-ea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kumimoji="1" sz="2200">
          <a:solidFill>
            <a:schemeClr val="tx1"/>
          </a:solidFill>
          <a:latin typeface="+mn-lt"/>
          <a:ea typeface="+mn-ea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kumimoji="1" sz="2000">
          <a:solidFill>
            <a:schemeClr val="tx1"/>
          </a:solidFill>
          <a:latin typeface="+mn-lt"/>
          <a:ea typeface="+mn-ea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7" Type="http://schemas.openxmlformats.org/officeDocument/2006/relationships/image" Target="../media/image21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2.png"/><Relationship Id="rId4" Type="http://schemas.openxmlformats.org/officeDocument/2006/relationships/oleObject" Target="../embeddings/oleObject1.bin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0.png"/><Relationship Id="rId5" Type="http://schemas.openxmlformats.org/officeDocument/2006/relationships/image" Target="../media/image32.png"/><Relationship Id="rId4" Type="http://schemas.openxmlformats.org/officeDocument/2006/relationships/oleObject" Target="../embeddings/oleObject2.bin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2514600"/>
            <a:ext cx="8232775" cy="1219200"/>
          </a:xfrm>
        </p:spPr>
        <p:txBody>
          <a:bodyPr/>
          <a:lstStyle/>
          <a:p>
            <a:pPr algn="ctr" eaLnBrk="1" hangingPunct="1"/>
            <a:r>
              <a:rPr lang="zh-TW" altLang="en-US" sz="4200" smtClean="0"/>
              <a:t>國立中央大學工程學群介紹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  <a:p>
            <a:pPr eaLnBrk="1" hangingPunct="1"/>
            <a:endParaRPr lang="zh-TW" altLang="en-US" smtClean="0"/>
          </a:p>
        </p:txBody>
      </p:sp>
      <p:pic>
        <p:nvPicPr>
          <p:cNvPr id="307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0"/>
            <a:ext cx="6224588" cy="118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zh-TW" smtClean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zh-TW" altLang="zh-TW" smtClean="0"/>
          </a:p>
        </p:txBody>
      </p:sp>
      <p:pic>
        <p:nvPicPr>
          <p:cNvPr id="2355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31775"/>
            <a:ext cx="85344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zh-TW" smtClean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zh-TW" altLang="zh-TW" smtClean="0"/>
          </a:p>
        </p:txBody>
      </p:sp>
      <p:pic>
        <p:nvPicPr>
          <p:cNvPr id="2458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541338"/>
            <a:ext cx="8686800" cy="578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/>
              <a:t>地工離心機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zh-TW" altLang="zh-TW" smtClean="0"/>
          </a:p>
        </p:txBody>
      </p:sp>
      <p:pic>
        <p:nvPicPr>
          <p:cNvPr id="25604" name="Picture 5" descr="PA24000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066800"/>
            <a:ext cx="6400800" cy="535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/>
              <a:t>大型環境風洞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zh-TW" altLang="zh-TW" smtClean="0"/>
          </a:p>
        </p:txBody>
      </p:sp>
      <p:pic>
        <p:nvPicPr>
          <p:cNvPr id="26628" name="Picture 4" descr="wind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524000"/>
            <a:ext cx="7010400" cy="468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/>
              <a:t>衛星接收站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zh-TW" altLang="zh-TW" smtClean="0"/>
          </a:p>
        </p:txBody>
      </p:sp>
      <p:pic>
        <p:nvPicPr>
          <p:cNvPr id="27652" name="Picture 5" descr="13mAntenn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19200"/>
            <a:ext cx="7924800" cy="534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zh-TW" smtClean="0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zh-TW" altLang="zh-TW" smtClean="0"/>
          </a:p>
        </p:txBody>
      </p:sp>
      <p:pic>
        <p:nvPicPr>
          <p:cNvPr id="2867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685800"/>
            <a:ext cx="8736013" cy="595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/>
              <a:t>雪亮事實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4530725"/>
          </a:xfrm>
        </p:spPr>
        <p:txBody>
          <a:bodyPr/>
          <a:lstStyle/>
          <a:p>
            <a:pPr eaLnBrk="1" hangingPunct="1"/>
            <a:r>
              <a:rPr lang="zh-TW" altLang="en-US" smtClean="0"/>
              <a:t>大地的雕塑家</a:t>
            </a:r>
          </a:p>
          <a:p>
            <a:pPr eaLnBrk="1" hangingPunct="1"/>
            <a:endParaRPr lang="zh-TW" altLang="en-US" smtClean="0"/>
          </a:p>
          <a:p>
            <a:pPr eaLnBrk="1" hangingPunct="1"/>
            <a:endParaRPr lang="en-US" altLang="zh-TW" smtClean="0"/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1828800"/>
            <a:ext cx="633095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7908925" cy="654050"/>
          </a:xfrm>
        </p:spPr>
        <p:txBody>
          <a:bodyPr/>
          <a:lstStyle/>
          <a:p>
            <a:pPr algn="ctr" eaLnBrk="1" hangingPunct="1"/>
            <a:r>
              <a:rPr lang="zh-TW" altLang="en-US" smtClean="0"/>
              <a:t>畢業出路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90600"/>
            <a:ext cx="7681913" cy="4921250"/>
          </a:xfrm>
        </p:spPr>
        <p:txBody>
          <a:bodyPr/>
          <a:lstStyle/>
          <a:p>
            <a:pPr eaLnBrk="1" hangingPunct="1"/>
            <a:r>
              <a:rPr lang="zh-TW" altLang="en-US" sz="2600" smtClean="0">
                <a:latin typeface="標楷體" pitchFamily="65" charset="-120"/>
              </a:rPr>
              <a:t>設計工程師、工地主任、營造廠管理人才、工程科技研究人員、建設公司管理人員、教授、建材經銷商、房屋仲介、公家機關技術專業人才、網路規劃、程式設計、系統管理維護、工程建設、鋼構工程、交通工程建設、大地工程、水利與防洪工程、公路與橋樑工程、消防與逃生工程、水土保持與隧道工程、地政與土地開發、營運規劃與分析、地震與耐震研究員等等．．。 </a:t>
            </a:r>
            <a:endParaRPr lang="en-US" altLang="zh-TW" sz="2600" smtClean="0">
              <a:latin typeface="標楷體" pitchFamily="65" charset="-120"/>
            </a:endParaRPr>
          </a:p>
          <a:p>
            <a:pPr eaLnBrk="1" hangingPunct="1"/>
            <a:r>
              <a:rPr lang="zh-TW" altLang="en-US" sz="2600" smtClean="0">
                <a:latin typeface="標楷體" pitchFamily="65" charset="-120"/>
              </a:rPr>
              <a:t>國內研究所。</a:t>
            </a:r>
          </a:p>
          <a:p>
            <a:pPr eaLnBrk="1" hangingPunct="1"/>
            <a:r>
              <a:rPr lang="zh-TW" altLang="en-US" sz="2600" smtClean="0">
                <a:latin typeface="標楷體" pitchFamily="65" charset="-120"/>
              </a:rPr>
              <a:t>出國進修者。</a:t>
            </a:r>
          </a:p>
          <a:p>
            <a:pPr eaLnBrk="1" hangingPunct="1"/>
            <a:r>
              <a:rPr lang="zh-TW" altLang="en-US" sz="2600" smtClean="0">
                <a:latin typeface="標楷體" pitchFamily="65" charset="-120"/>
              </a:rPr>
              <a:t>公民營機構服務。 </a:t>
            </a:r>
            <a:endParaRPr lang="en-US" altLang="zh-TW" sz="2600" smtClean="0">
              <a:latin typeface="標楷體" pitchFamily="65" charset="-120"/>
            </a:endParaRPr>
          </a:p>
          <a:p>
            <a:pPr eaLnBrk="1" hangingPunct="1"/>
            <a:r>
              <a:rPr lang="zh-TW" altLang="en-US" sz="2600" smtClean="0">
                <a:latin typeface="標楷體" pitchFamily="65" charset="-120"/>
              </a:rPr>
              <a:t>技師</a:t>
            </a:r>
          </a:p>
          <a:p>
            <a:pPr eaLnBrk="1" hangingPunct="1"/>
            <a:endParaRPr lang="zh-TW" altLang="en-US" sz="2600" smtClean="0">
              <a:latin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s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1371600"/>
            <a:ext cx="5329238" cy="492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80400" cy="1431925"/>
          </a:xfrm>
        </p:spPr>
        <p:txBody>
          <a:bodyPr/>
          <a:lstStyle/>
          <a:p>
            <a:pPr algn="ctr" eaLnBrk="1" hangingPunct="1"/>
            <a:r>
              <a:rPr lang="zh-TW" altLang="en-US" sz="4600" smtClean="0">
                <a:solidFill>
                  <a:srgbClr val="FF0000"/>
                </a:solidFill>
              </a:rPr>
              <a:t>機械工程學系</a:t>
            </a:r>
            <a:r>
              <a:rPr lang="zh-TW" altLang="en-US" sz="6300" smtClean="0">
                <a:solidFill>
                  <a:srgbClr val="FF0000"/>
                </a:solidFill>
              </a:rPr>
              <a:t/>
            </a:r>
            <a:br>
              <a:rPr lang="zh-TW" altLang="en-US" sz="6300" smtClean="0">
                <a:solidFill>
                  <a:srgbClr val="FF0000"/>
                </a:solidFill>
              </a:rPr>
            </a:br>
            <a:r>
              <a:rPr lang="en-US" altLang="zh-TW" sz="2900" smtClean="0">
                <a:solidFill>
                  <a:srgbClr val="FF0000"/>
                </a:solidFill>
              </a:rPr>
              <a:t>Department of Mechanical Engineering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304800"/>
            <a:ext cx="7999412" cy="1431925"/>
          </a:xfrm>
        </p:spPr>
        <p:txBody>
          <a:bodyPr/>
          <a:lstStyle/>
          <a:p>
            <a:pPr algn="ctr" eaLnBrk="1" hangingPunct="1"/>
            <a:r>
              <a:rPr lang="zh-TW" altLang="en-US" smtClean="0"/>
              <a:t>認識機械工程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088" y="1700213"/>
            <a:ext cx="7921625" cy="4681537"/>
          </a:xfrm>
        </p:spPr>
        <p:txBody>
          <a:bodyPr/>
          <a:lstStyle/>
          <a:p>
            <a:pPr algn="just" eaLnBrk="1" hangingPunct="1"/>
            <a:r>
              <a:rPr lang="zh-TW" altLang="en-US" sz="2600" smtClean="0">
                <a:latin typeface="標楷體" pitchFamily="65" charset="-120"/>
              </a:rPr>
              <a:t>機械是工業之母，機器的發明是人類利用科學原理的創造與藝術，幾乎所有工業產品皆需靠機械設備生產製造。</a:t>
            </a:r>
            <a:endParaRPr lang="en-US" altLang="zh-TW" sz="2600" smtClean="0">
              <a:latin typeface="標楷體" pitchFamily="65" charset="-120"/>
            </a:endParaRPr>
          </a:p>
          <a:p>
            <a:pPr algn="just" eaLnBrk="1" hangingPunct="1"/>
            <a:r>
              <a:rPr lang="zh-TW" altLang="en-US" sz="2600" smtClean="0">
                <a:latin typeface="標楷體" pitchFamily="65" charset="-120"/>
              </a:rPr>
              <a:t>在學習內容上主要包含了四大力學</a:t>
            </a:r>
            <a:r>
              <a:rPr lang="en-US" altLang="zh-TW" sz="2600" smtClean="0">
                <a:latin typeface="標楷體" pitchFamily="65" charset="-120"/>
              </a:rPr>
              <a:t>(</a:t>
            </a:r>
            <a:r>
              <a:rPr lang="zh-TW" altLang="en-US" sz="2600" smtClean="0">
                <a:solidFill>
                  <a:srgbClr val="FF0000"/>
                </a:solidFill>
                <a:latin typeface="標楷體" pitchFamily="65" charset="-120"/>
              </a:rPr>
              <a:t>熱力學、流體力學、動力學、材料力學</a:t>
            </a:r>
            <a:r>
              <a:rPr lang="en-US" altLang="zh-TW" sz="2600" smtClean="0">
                <a:latin typeface="標楷體" pitchFamily="65" charset="-120"/>
              </a:rPr>
              <a:t>)</a:t>
            </a:r>
            <a:r>
              <a:rPr lang="zh-TW" altLang="en-US" sz="2600" smtClean="0">
                <a:latin typeface="標楷體" pitchFamily="65" charset="-120"/>
              </a:rPr>
              <a:t>、電學、機械設計、機械製造與材料、自動控制、資訊與機電整合等。</a:t>
            </a:r>
            <a:endParaRPr lang="en-US" altLang="zh-TW" sz="2600" smtClean="0">
              <a:latin typeface="標楷體" pitchFamily="65" charset="-120"/>
            </a:endParaRPr>
          </a:p>
          <a:p>
            <a:pPr algn="just" eaLnBrk="1" hangingPunct="1"/>
            <a:r>
              <a:rPr lang="zh-TW" altLang="en-US" sz="2600" smtClean="0">
                <a:latin typeface="標楷體" pitchFamily="65" charset="-120"/>
              </a:rPr>
              <a:t>除了這些基本課程外，還有一些學程可供學生依喜好選擇，如航太、造船、汽車、微機電、農業機械、自動化等。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內容版面配置區 2"/>
          <p:cNvSpPr>
            <a:spLocks noGrp="1"/>
          </p:cNvSpPr>
          <p:nvPr>
            <p:ph idx="1"/>
          </p:nvPr>
        </p:nvSpPr>
        <p:spPr bwMode="auto">
          <a:xfrm>
            <a:off x="468313" y="828675"/>
            <a:ext cx="822960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buFontTx/>
              <a:buNone/>
            </a:pPr>
            <a:r>
              <a:rPr lang="zh-TW" altLang="en-US" u="sng" smtClean="0"/>
              <a:t>何謂工程</a:t>
            </a:r>
            <a:r>
              <a:rPr lang="en-US" altLang="zh-TW" u="sng" smtClean="0"/>
              <a:t>?</a:t>
            </a:r>
          </a:p>
          <a:p>
            <a:pPr marL="0" indent="0" eaLnBrk="1" hangingPunct="1">
              <a:buFontTx/>
              <a:buNone/>
            </a:pPr>
            <a:endParaRPr lang="en-US" altLang="zh-TW" smtClean="0"/>
          </a:p>
          <a:p>
            <a:pPr marL="0" indent="0" eaLnBrk="1" hangingPunct="1">
              <a:buFontTx/>
              <a:buNone/>
            </a:pPr>
            <a:r>
              <a:rPr lang="en-US" altLang="zh-TW" sz="2800" smtClean="0">
                <a:solidFill>
                  <a:srgbClr val="FF0000"/>
                </a:solidFill>
              </a:rPr>
              <a:t> </a:t>
            </a:r>
            <a:r>
              <a:rPr lang="en-US" altLang="zh-TW" sz="2800" b="1" smtClean="0">
                <a:solidFill>
                  <a:srgbClr val="FF0000"/>
                </a:solidFill>
              </a:rPr>
              <a:t>Engineering </a:t>
            </a:r>
            <a:r>
              <a:rPr lang="en-US" altLang="zh-TW" sz="2800" smtClean="0"/>
              <a:t>is the discipline, art, skill and</a:t>
            </a:r>
          </a:p>
          <a:p>
            <a:pPr marL="0" indent="0" eaLnBrk="1" hangingPunct="1">
              <a:buFontTx/>
              <a:buNone/>
            </a:pPr>
            <a:r>
              <a:rPr lang="en-US" altLang="zh-TW" sz="2800" smtClean="0"/>
              <a:t>profession of acquiring and applying </a:t>
            </a:r>
            <a:r>
              <a:rPr lang="en-US" altLang="zh-TW" sz="2800" smtClean="0">
                <a:solidFill>
                  <a:srgbClr val="FF0000"/>
                </a:solidFill>
              </a:rPr>
              <a:t>scientific,</a:t>
            </a:r>
          </a:p>
          <a:p>
            <a:pPr marL="0" indent="0" eaLnBrk="1" hangingPunct="1">
              <a:buFontTx/>
              <a:buNone/>
            </a:pPr>
            <a:r>
              <a:rPr lang="en-US" altLang="zh-TW" sz="2800" smtClean="0">
                <a:solidFill>
                  <a:srgbClr val="FF0000"/>
                </a:solidFill>
              </a:rPr>
              <a:t>mathematical, economic, and practical knowledge</a:t>
            </a:r>
            <a:r>
              <a:rPr lang="en-US" altLang="zh-TW" sz="2800" smtClean="0"/>
              <a:t>, in order to design and build structures, machines, devices, systems, materials and processes that safely </a:t>
            </a:r>
            <a:r>
              <a:rPr lang="en-US" altLang="zh-TW" sz="2800" b="1" smtClean="0">
                <a:solidFill>
                  <a:srgbClr val="FF0000"/>
                </a:solidFill>
              </a:rPr>
              <a:t>realize improvements to the lives of people</a:t>
            </a:r>
            <a:r>
              <a:rPr lang="en-US" altLang="zh-TW" sz="2800" smtClean="0"/>
              <a:t>.</a:t>
            </a:r>
            <a:endParaRPr lang="zh-TW" altLang="en-US" sz="2800" smtClean="0"/>
          </a:p>
        </p:txBody>
      </p:sp>
    </p:spTree>
    <p:extLst>
      <p:ext uri="{BB962C8B-B14F-4D97-AF65-F5344CB8AC3E}">
        <p14:creationId xmlns:p14="http://schemas.microsoft.com/office/powerpoint/2010/main" val="1291311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04800"/>
            <a:ext cx="7926387" cy="1431925"/>
          </a:xfrm>
        </p:spPr>
        <p:txBody>
          <a:bodyPr/>
          <a:lstStyle/>
          <a:p>
            <a:pPr algn="ctr" eaLnBrk="1" hangingPunct="1"/>
            <a:r>
              <a:rPr lang="zh-TW" altLang="en-US" smtClean="0"/>
              <a:t>學習內容與發展目標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0113" y="1628775"/>
            <a:ext cx="7343775" cy="4824413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</a:pPr>
            <a:r>
              <a:rPr lang="zh-TW" altLang="en-US" smtClean="0">
                <a:latin typeface="Times New Roman" pitchFamily="18" charset="0"/>
              </a:rPr>
              <a:t>課程</a:t>
            </a:r>
            <a:r>
              <a:rPr lang="zh-TW" altLang="en-US" smtClean="0"/>
              <a:t>內容：</a:t>
            </a:r>
            <a:r>
              <a:rPr lang="zh-TW" altLang="en-US" smtClean="0">
                <a:latin typeface="標楷體" pitchFamily="65" charset="-120"/>
              </a:rPr>
              <a:t>因應國內外科技發展趨勢包含力學、流力、熱力、工程數學、計算機程式、機構學、機械設計、機電整合、自動控制、光電工程、材料科學、電腦輔助工程等。</a:t>
            </a:r>
          </a:p>
          <a:p>
            <a:pPr algn="just" eaLnBrk="1" hangingPunct="1">
              <a:lnSpc>
                <a:spcPct val="90000"/>
              </a:lnSpc>
            </a:pPr>
            <a:r>
              <a:rPr lang="zh-TW" altLang="en-US" smtClean="0">
                <a:latin typeface="Times New Roman" pitchFamily="18" charset="0"/>
              </a:rPr>
              <a:t>發展目標</a:t>
            </a:r>
            <a:r>
              <a:rPr lang="zh-TW" altLang="en-US" smtClean="0"/>
              <a:t>：</a:t>
            </a:r>
            <a:r>
              <a:rPr lang="zh-TW" altLang="en-US" smtClean="0">
                <a:latin typeface="Times New Roman" pitchFamily="18" charset="0"/>
              </a:rPr>
              <a:t>以既有之機械工程為基礎，結合電子、電機、通訊、資訊、光電、材料</a:t>
            </a:r>
            <a:r>
              <a:rPr lang="zh-TW" altLang="en-US" smtClean="0"/>
              <a:t>、</a:t>
            </a:r>
            <a:r>
              <a:rPr lang="zh-TW" altLang="en-US" smtClean="0">
                <a:latin typeface="Times New Roman" pitchFamily="18" charset="0"/>
              </a:rPr>
              <a:t>及生醫工程等，進入新興科技領域如半導體製程設備及奈微米科技</a:t>
            </a:r>
            <a:r>
              <a:rPr lang="zh-TW" altLang="en-US" smtClean="0">
                <a:latin typeface="標楷體" pitchFamily="65" charset="-120"/>
              </a:rPr>
              <a:t>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260350"/>
            <a:ext cx="7543800" cy="1431925"/>
          </a:xfrm>
        </p:spPr>
        <p:txBody>
          <a:bodyPr/>
          <a:lstStyle/>
          <a:p>
            <a:pPr algn="ctr" eaLnBrk="1" hangingPunct="1"/>
            <a:r>
              <a:rPr lang="zh-TW" altLang="en-US" smtClean="0"/>
              <a:t>各組必修專業課程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6013" y="1844675"/>
            <a:ext cx="6767512" cy="4608513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zh-TW" altLang="en-US" smtClean="0"/>
              <a:t>微積分、物理、工程圖學、程式語言、基礎化學、計算機概論、數位邏輯、靜力與材料力學、動力學、機構學、工程數學、流體力學、熱力學、材料科學、機械製造、電子電路、自動控制、機械設計等。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04800"/>
            <a:ext cx="7926387" cy="1431925"/>
          </a:xfrm>
        </p:spPr>
        <p:txBody>
          <a:bodyPr/>
          <a:lstStyle/>
          <a:p>
            <a:pPr algn="ctr" eaLnBrk="1" hangingPunct="1"/>
            <a:r>
              <a:rPr lang="zh-TW" altLang="en-US" smtClean="0"/>
              <a:t>設計與分析組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088" y="1989138"/>
            <a:ext cx="7848600" cy="4248150"/>
          </a:xfrm>
        </p:spPr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zh-TW" altLang="en-US" sz="2600" smtClean="0">
                <a:latin typeface="標楷體" pitchFamily="65" charset="-120"/>
              </a:rPr>
              <a:t>工程科學所強調的兩大概念</a:t>
            </a:r>
            <a:r>
              <a:rPr lang="en-US" altLang="en-US" sz="2600" smtClean="0">
                <a:latin typeface="標楷體" pitchFamily="65" charset="-120"/>
              </a:rPr>
              <a:t>：</a:t>
            </a:r>
            <a:r>
              <a:rPr lang="zh-TW" altLang="en-US" sz="2600" smtClean="0">
                <a:latin typeface="標楷體" pitchFamily="65" charset="-120"/>
              </a:rPr>
              <a:t>「分析」與「設計」，二者為人類科技發展過程中所不可或缺的創造行為。在工業分工體系下或許可能將分析與設計作業分離，但在工程教育中卻必須加以整合，完整傳授給學生。因此我們希望透過「設計與分析組」之整合的基礎教育，培育國內未來以設計研發為主體的產業架構下所需的人才。</a:t>
            </a: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04800"/>
            <a:ext cx="7926387" cy="892175"/>
          </a:xfrm>
        </p:spPr>
        <p:txBody>
          <a:bodyPr/>
          <a:lstStyle/>
          <a:p>
            <a:pPr algn="ctr" eaLnBrk="1" hangingPunct="1"/>
            <a:r>
              <a:rPr lang="zh-TW" altLang="en-US" smtClean="0"/>
              <a:t>設計與分析組課程規劃 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088" y="1341438"/>
            <a:ext cx="8066087" cy="5111750"/>
          </a:xfrm>
        </p:spPr>
        <p:txBody>
          <a:bodyPr/>
          <a:lstStyle/>
          <a:p>
            <a:pPr algn="just" eaLnBrk="1" hangingPunct="1"/>
            <a:r>
              <a:rPr lang="zh-TW" altLang="en-US" sz="2600" smtClean="0">
                <a:latin typeface="標楷體" pitchFamily="65" charset="-120"/>
              </a:rPr>
              <a:t>本組的課程主要架構分為四個群組：「分析科學」、「設計」、「計算機輔助應用」、與「應用領域」。對有志設計的學生而言，亦可以擁有基本的分析能力與相關工程知識，不致淪為機械製圖員。</a:t>
            </a:r>
          </a:p>
        </p:txBody>
      </p:sp>
      <p:pic>
        <p:nvPicPr>
          <p:cNvPr id="36868" name="Picture 4" descr="10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775" y="3241675"/>
            <a:ext cx="4392613" cy="350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9750" y="620713"/>
            <a:ext cx="8208963" cy="6192837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zh-TW" altLang="en-US" sz="2100" b="1" smtClean="0">
                <a:latin typeface="標楷體" pitchFamily="65" charset="-120"/>
              </a:rPr>
              <a:t>一、分析科學：</a:t>
            </a:r>
            <a:r>
              <a:rPr lang="zh-TW" altLang="en-US" sz="2100" smtClean="0">
                <a:latin typeface="標楷體" pitchFamily="65" charset="-120"/>
              </a:rPr>
              <a:t> 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zh-TW" altLang="en-US" sz="2100" smtClean="0">
                <a:latin typeface="標楷體" pitchFamily="65" charset="-120"/>
              </a:rPr>
              <a:t>  靜力學、動力學、材料力學、材料科學</a:t>
            </a:r>
            <a:r>
              <a:rPr lang="zh-TW" altLang="en-US" sz="2100" smtClean="0"/>
              <a:t>、</a:t>
            </a:r>
            <a:r>
              <a:rPr lang="zh-TW" altLang="en-US" sz="2100" smtClean="0">
                <a:latin typeface="標楷體" pitchFamily="65" charset="-120"/>
              </a:rPr>
              <a:t>熱力學、流體力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zh-TW" altLang="en-US" sz="2100" smtClean="0">
                <a:latin typeface="標楷體" pitchFamily="65" charset="-120"/>
              </a:rPr>
              <a:t>  學、熱傳學</a:t>
            </a:r>
            <a:r>
              <a:rPr lang="zh-TW" altLang="en-US" sz="2100" smtClean="0"/>
              <a:t>、</a:t>
            </a:r>
            <a:r>
              <a:rPr lang="zh-TW" altLang="en-US" sz="2100" smtClean="0">
                <a:latin typeface="標楷體" pitchFamily="65" charset="-120"/>
              </a:rPr>
              <a:t>自動控制</a:t>
            </a:r>
            <a:r>
              <a:rPr lang="zh-TW" altLang="en-US" sz="2100" smtClean="0"/>
              <a:t>、</a:t>
            </a:r>
            <a:r>
              <a:rPr lang="zh-TW" altLang="en-US" sz="2100" smtClean="0">
                <a:latin typeface="標楷體" pitchFamily="65" charset="-120"/>
              </a:rPr>
              <a:t>機械振動、中等材料力學、破壞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zh-TW" altLang="en-US" sz="2100" smtClean="0">
                <a:latin typeface="標楷體" pitchFamily="65" charset="-120"/>
              </a:rPr>
              <a:t>  力學、材料機械性質</a:t>
            </a:r>
            <a:r>
              <a:rPr lang="zh-TW" altLang="en-US" sz="2100" smtClean="0"/>
              <a:t>、</a:t>
            </a:r>
            <a:r>
              <a:rPr lang="zh-TW" altLang="en-US" sz="2100" smtClean="0">
                <a:latin typeface="標楷體" pitchFamily="65" charset="-120"/>
              </a:rPr>
              <a:t>系統動態、線性系統</a:t>
            </a:r>
            <a:r>
              <a:rPr lang="zh-TW" altLang="en-US" sz="2100" smtClean="0"/>
              <a:t>、</a:t>
            </a:r>
            <a:r>
              <a:rPr lang="zh-TW" altLang="en-US" sz="2100" smtClean="0">
                <a:latin typeface="標楷體" pitchFamily="65" charset="-120"/>
              </a:rPr>
              <a:t>中等流力</a:t>
            </a:r>
            <a:r>
              <a:rPr lang="zh-TW" altLang="en-US" sz="2100" smtClean="0"/>
              <a:t>、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zh-TW" altLang="en-US" sz="2100" smtClean="0"/>
              <a:t>   </a:t>
            </a:r>
            <a:r>
              <a:rPr lang="zh-TW" altLang="en-US" sz="2100" smtClean="0">
                <a:latin typeface="標楷體" pitchFamily="65" charset="-120"/>
              </a:rPr>
              <a:t>熱傳導學、熱對流、熱幅射學、紊流理論等課程。</a:t>
            </a:r>
            <a:endParaRPr lang="zh-TW" altLang="en-US" sz="2100" b="1" smtClean="0">
              <a:latin typeface="標楷體" pitchFamily="65" charset="-12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zh-TW" altLang="en-US" sz="2100" b="1" smtClean="0">
                <a:latin typeface="標楷體" pitchFamily="65" charset="-120"/>
              </a:rPr>
              <a:t>二、設計：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zh-TW" altLang="en-US" sz="2100" smtClean="0">
                <a:latin typeface="標楷體" pitchFamily="65" charset="-120"/>
              </a:rPr>
              <a:t>  工程圖學、機械製圖</a:t>
            </a:r>
            <a:r>
              <a:rPr lang="zh-TW" altLang="en-US" sz="2100" smtClean="0"/>
              <a:t>、</a:t>
            </a:r>
            <a:r>
              <a:rPr lang="zh-TW" altLang="en-US" sz="2100" smtClean="0">
                <a:latin typeface="標楷體" pitchFamily="65" charset="-120"/>
              </a:rPr>
              <a:t>機械工程概論</a:t>
            </a:r>
            <a:r>
              <a:rPr lang="zh-TW" altLang="en-US" sz="2100" smtClean="0"/>
              <a:t>、</a:t>
            </a:r>
            <a:r>
              <a:rPr lang="zh-TW" altLang="en-US" sz="2100" smtClean="0">
                <a:latin typeface="標楷體" pitchFamily="65" charset="-120"/>
              </a:rPr>
              <a:t>精密機械設計</a:t>
            </a:r>
            <a:r>
              <a:rPr lang="zh-TW" altLang="en-US" sz="2100" smtClean="0"/>
              <a:t>、</a:t>
            </a:r>
            <a:r>
              <a:rPr lang="zh-TW" altLang="en-US" sz="2100" smtClean="0">
                <a:latin typeface="標楷體" pitchFamily="65" charset="-120"/>
              </a:rPr>
              <a:t>設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zh-TW" altLang="en-US" sz="2100" smtClean="0">
                <a:latin typeface="標楷體" pitchFamily="65" charset="-120"/>
              </a:rPr>
              <a:t>  計專題</a:t>
            </a:r>
            <a:r>
              <a:rPr lang="zh-TW" altLang="en-US" sz="2100" smtClean="0"/>
              <a:t>、</a:t>
            </a:r>
            <a:r>
              <a:rPr lang="zh-TW" altLang="en-US" sz="2100" smtClean="0">
                <a:latin typeface="標楷體" pitchFamily="65" charset="-120"/>
              </a:rPr>
              <a:t>精密機械設計</a:t>
            </a:r>
            <a:r>
              <a:rPr lang="zh-TW" altLang="en-US" sz="2100" smtClean="0"/>
              <a:t>、</a:t>
            </a:r>
            <a:r>
              <a:rPr lang="zh-TW" altLang="en-US" sz="2100" smtClean="0">
                <a:latin typeface="標楷體" pitchFamily="65" charset="-120"/>
              </a:rPr>
              <a:t>機械設計實習</a:t>
            </a:r>
            <a:r>
              <a:rPr lang="zh-TW" altLang="en-US" sz="2100" smtClean="0"/>
              <a:t>、</a:t>
            </a:r>
            <a:r>
              <a:rPr lang="zh-TW" altLang="en-US" sz="2100" smtClean="0">
                <a:latin typeface="標楷體" pitchFamily="65" charset="-120"/>
              </a:rPr>
              <a:t>開放式創意機械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zh-TW" altLang="en-US" sz="2100" smtClean="0">
                <a:latin typeface="標楷體" pitchFamily="65" charset="-120"/>
              </a:rPr>
              <a:t>  設計</a:t>
            </a:r>
            <a:r>
              <a:rPr lang="zh-TW" altLang="en-US" sz="2100" smtClean="0"/>
              <a:t>、</a:t>
            </a:r>
            <a:r>
              <a:rPr lang="zh-TW" altLang="en-US" sz="2100" smtClean="0">
                <a:latin typeface="標楷體" pitchFamily="65" charset="-120"/>
              </a:rPr>
              <a:t>工程設計導論</a:t>
            </a:r>
            <a:r>
              <a:rPr lang="zh-TW" altLang="en-US" sz="2100" smtClean="0"/>
              <a:t>、</a:t>
            </a:r>
            <a:r>
              <a:rPr lang="zh-TW" altLang="en-US" sz="2100" smtClean="0">
                <a:latin typeface="標楷體" pitchFamily="65" charset="-120"/>
              </a:rPr>
              <a:t>機械造型設計原理</a:t>
            </a:r>
            <a:r>
              <a:rPr lang="zh-TW" altLang="en-US" sz="2100" smtClean="0"/>
              <a:t>、</a:t>
            </a:r>
            <a:r>
              <a:rPr lang="zh-TW" altLang="en-US" sz="2100" smtClean="0">
                <a:latin typeface="標楷體" pitchFamily="65" charset="-120"/>
              </a:rPr>
              <a:t>新興產業機械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zh-TW" altLang="en-US" sz="2100" smtClean="0">
                <a:latin typeface="標楷體" pitchFamily="65" charset="-120"/>
              </a:rPr>
              <a:t>  設計、流體機械、軌道車輛驅動系統。</a:t>
            </a:r>
            <a:endParaRPr lang="zh-TW" altLang="en-US" sz="2100" b="1" smtClean="0">
              <a:latin typeface="標楷體" pitchFamily="65" charset="-12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zh-TW" altLang="en-US" sz="2100" b="1" smtClean="0">
                <a:latin typeface="標楷體" pitchFamily="65" charset="-120"/>
              </a:rPr>
              <a:t>三、計算機輔助應用：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zh-TW" altLang="en-US" sz="2100" smtClean="0">
                <a:latin typeface="標楷體" pitchFamily="65" charset="-120"/>
              </a:rPr>
              <a:t>  程式語言</a:t>
            </a:r>
            <a:r>
              <a:rPr lang="zh-TW" altLang="en-US" sz="2100" smtClean="0"/>
              <a:t>、</a:t>
            </a:r>
            <a:r>
              <a:rPr lang="zh-TW" altLang="en-US" sz="2100" smtClean="0">
                <a:latin typeface="標楷體" pitchFamily="65" charset="-120"/>
              </a:rPr>
              <a:t>計算機應用</a:t>
            </a:r>
            <a:r>
              <a:rPr lang="zh-TW" altLang="en-US" sz="2100" smtClean="0"/>
              <a:t>、</a:t>
            </a:r>
            <a:r>
              <a:rPr lang="zh-TW" altLang="en-US" sz="2100" smtClean="0">
                <a:latin typeface="標楷體" pitchFamily="65" charset="-120"/>
              </a:rPr>
              <a:t>計算流體力學、熱流數值方法、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zh-TW" altLang="en-US" sz="2100" smtClean="0">
                <a:latin typeface="標楷體" pitchFamily="65" charset="-120"/>
              </a:rPr>
              <a:t>  有限元素法</a:t>
            </a:r>
            <a:r>
              <a:rPr lang="zh-TW" altLang="en-US" sz="2100" smtClean="0"/>
              <a:t>、</a:t>
            </a:r>
            <a:r>
              <a:rPr lang="zh-TW" altLang="en-US" sz="2100" smtClean="0">
                <a:latin typeface="標楷體" pitchFamily="65" charset="-120"/>
              </a:rPr>
              <a:t>電腦圖學、電腦輔助設計、電腦輔助檢測、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zh-TW" altLang="en-US" sz="2100" smtClean="0">
                <a:latin typeface="標楷體" pitchFamily="65" charset="-120"/>
              </a:rPr>
              <a:t>  微電腦輔助設計與製造、電腦輔助醫工、虛擬實境等。</a:t>
            </a:r>
            <a:endParaRPr lang="zh-TW" altLang="en-US" sz="2100" b="1" smtClean="0">
              <a:latin typeface="標楷體" pitchFamily="65" charset="-12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zh-TW" altLang="en-US" sz="2100" b="1" smtClean="0">
                <a:latin typeface="標楷體" pitchFamily="65" charset="-120"/>
              </a:rPr>
              <a:t>四、應用科技：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zh-TW" altLang="en-US" sz="2100" smtClean="0">
                <a:latin typeface="標楷體" pitchFamily="65" charset="-120"/>
              </a:rPr>
              <a:t>  熱交換器、鍋爐學、冷凍空調、原動力廠、再生能源概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zh-TW" altLang="en-US" sz="2100" smtClean="0">
                <a:latin typeface="標楷體" pitchFamily="65" charset="-120"/>
              </a:rPr>
              <a:t>  論、內燃機</a:t>
            </a:r>
            <a:r>
              <a:rPr lang="zh-TW" altLang="en-US" sz="2100" smtClean="0"/>
              <a:t>、</a:t>
            </a:r>
            <a:r>
              <a:rPr lang="zh-TW" altLang="en-US" sz="2100" smtClean="0">
                <a:latin typeface="標楷體" pitchFamily="65" charset="-120"/>
              </a:rPr>
              <a:t>先進材料製程、粉粒體技術、微機電系統</a:t>
            </a:r>
            <a:r>
              <a:rPr lang="zh-TW" altLang="en-US" sz="2100" smtClean="0"/>
              <a:t>、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zh-TW" altLang="en-US" sz="2100" smtClean="0"/>
              <a:t>   </a:t>
            </a:r>
            <a:r>
              <a:rPr lang="zh-TW" altLang="en-US" sz="2100" smtClean="0">
                <a:latin typeface="標楷體" pitchFamily="65" charset="-120"/>
              </a:rPr>
              <a:t>射出成型技術、可靠度工程、機械故障診斷、汽車工程、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zh-TW" altLang="en-US" sz="2100" smtClean="0">
                <a:latin typeface="標楷體" pitchFamily="65" charset="-120"/>
              </a:rPr>
              <a:t>  機械量測</a:t>
            </a:r>
            <a:r>
              <a:rPr lang="zh-TW" altLang="en-US" sz="2100" smtClean="0"/>
              <a:t>、</a:t>
            </a:r>
            <a:r>
              <a:rPr lang="zh-TW" altLang="en-US" sz="2100" smtClean="0">
                <a:latin typeface="標楷體" pitchFamily="65" charset="-120"/>
              </a:rPr>
              <a:t>電機機械、數位控制、機器人學、機電整合、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zh-TW" altLang="en-US" sz="2100" smtClean="0">
                <a:latin typeface="標楷體" pitchFamily="65" charset="-120"/>
              </a:rPr>
              <a:t>  數位訊號處理、智慧型系統、電磁及電動機等。</a:t>
            </a: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killed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19200"/>
            <a:ext cx="7696200" cy="532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Rectangle 3"/>
          <p:cNvSpPr>
            <a:spLocks noGrp="1" noChangeArrowheads="1"/>
          </p:cNvSpPr>
          <p:nvPr>
            <p:ph type="title"/>
          </p:nvPr>
        </p:nvSpPr>
        <p:spPr>
          <a:xfrm>
            <a:off x="1066800" y="188913"/>
            <a:ext cx="7543800" cy="936625"/>
          </a:xfrm>
        </p:spPr>
        <p:txBody>
          <a:bodyPr/>
          <a:lstStyle/>
          <a:p>
            <a:pPr algn="ctr" eaLnBrk="1" hangingPunct="1"/>
            <a:r>
              <a:rPr lang="zh-TW" altLang="en-US" smtClean="0"/>
              <a:t>設計與分析</a:t>
            </a:r>
            <a:r>
              <a:rPr lang="en-US" altLang="zh-TW" smtClean="0"/>
              <a:t>-</a:t>
            </a:r>
            <a:r>
              <a:rPr lang="zh-TW" altLang="en-US" smtClean="0"/>
              <a:t>按鍵設計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examp02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6150" y="1268413"/>
            <a:ext cx="4679950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Rectangle 3"/>
          <p:cNvSpPr>
            <a:spLocks noGrp="1" noChangeArrowheads="1"/>
          </p:cNvSpPr>
          <p:nvPr>
            <p:ph type="title"/>
          </p:nvPr>
        </p:nvSpPr>
        <p:spPr>
          <a:xfrm>
            <a:off x="900113" y="188913"/>
            <a:ext cx="7543800" cy="1008062"/>
          </a:xfrm>
        </p:spPr>
        <p:txBody>
          <a:bodyPr/>
          <a:lstStyle/>
          <a:p>
            <a:pPr algn="ctr" eaLnBrk="1" hangingPunct="1"/>
            <a:r>
              <a:rPr lang="zh-TW" altLang="en-US" smtClean="0"/>
              <a:t>碰撞分析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549275"/>
            <a:ext cx="8229600" cy="1143000"/>
          </a:xfrm>
        </p:spPr>
        <p:txBody>
          <a:bodyPr/>
          <a:lstStyle/>
          <a:p>
            <a:pPr algn="ctr" eaLnBrk="1" hangingPunct="1"/>
            <a:r>
              <a:rPr lang="zh-TW" altLang="en-US" smtClean="0"/>
              <a:t>振動分析</a:t>
            </a:r>
          </a:p>
        </p:txBody>
      </p:sp>
      <p:pic>
        <p:nvPicPr>
          <p:cNvPr id="40963" name="Picture 3" descr="225px-Beam_mode_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1989138"/>
            <a:ext cx="2592387" cy="141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4" descr="200px-Beam_mode_2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8038" y="1989138"/>
            <a:ext cx="2592387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5" descr="200px-Beam_mode_3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1863" y="1989138"/>
            <a:ext cx="2592387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Picture 6" descr="200px-Beam_mode_4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4213" y="4221163"/>
            <a:ext cx="2592387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7" name="Picture 7" descr="200px-Beam_mode_5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8038" y="4235450"/>
            <a:ext cx="2592387" cy="149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8" name="Picture 8" descr="200px-Beam_mode_6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1863" y="4233863"/>
            <a:ext cx="2520950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9" name="Text Box 9"/>
          <p:cNvSpPr txBox="1">
            <a:spLocks noChangeArrowheads="1"/>
          </p:cNvSpPr>
          <p:nvPr/>
        </p:nvSpPr>
        <p:spPr bwMode="auto">
          <a:xfrm>
            <a:off x="1042988" y="3429000"/>
            <a:ext cx="20161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800">
                <a:latin typeface="Times New Roman" pitchFamily="18" charset="0"/>
              </a:rPr>
              <a:t>1st lateral bending </a:t>
            </a:r>
          </a:p>
        </p:txBody>
      </p:sp>
      <p:sp>
        <p:nvSpPr>
          <p:cNvPr id="40970" name="Text Box 10"/>
          <p:cNvSpPr txBox="1">
            <a:spLocks noChangeArrowheads="1"/>
          </p:cNvSpPr>
          <p:nvPr/>
        </p:nvSpPr>
        <p:spPr bwMode="auto">
          <a:xfrm>
            <a:off x="971550" y="5799138"/>
            <a:ext cx="20161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800">
                <a:latin typeface="Times New Roman" pitchFamily="18" charset="0"/>
              </a:rPr>
              <a:t>2nd lateral bending </a:t>
            </a:r>
          </a:p>
        </p:txBody>
      </p:sp>
      <p:sp>
        <p:nvSpPr>
          <p:cNvPr id="40971" name="Text Box 11"/>
          <p:cNvSpPr txBox="1">
            <a:spLocks noChangeArrowheads="1"/>
          </p:cNvSpPr>
          <p:nvPr/>
        </p:nvSpPr>
        <p:spPr bwMode="auto">
          <a:xfrm>
            <a:off x="3995738" y="3494088"/>
            <a:ext cx="13684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800">
                <a:latin typeface="Times New Roman" pitchFamily="18" charset="0"/>
              </a:rPr>
              <a:t>1st torsional </a:t>
            </a:r>
          </a:p>
        </p:txBody>
      </p:sp>
      <p:sp>
        <p:nvSpPr>
          <p:cNvPr id="40972" name="Text Box 12"/>
          <p:cNvSpPr txBox="1">
            <a:spLocks noChangeArrowheads="1"/>
          </p:cNvSpPr>
          <p:nvPr/>
        </p:nvSpPr>
        <p:spPr bwMode="auto">
          <a:xfrm>
            <a:off x="3924300" y="5799138"/>
            <a:ext cx="15128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800">
                <a:latin typeface="Times New Roman" pitchFamily="18" charset="0"/>
              </a:rPr>
              <a:t>2nd torsional </a:t>
            </a:r>
          </a:p>
        </p:txBody>
      </p:sp>
      <p:sp>
        <p:nvSpPr>
          <p:cNvPr id="40973" name="Text Box 13"/>
          <p:cNvSpPr txBox="1">
            <a:spLocks noChangeArrowheads="1"/>
          </p:cNvSpPr>
          <p:nvPr/>
        </p:nvSpPr>
        <p:spPr bwMode="auto">
          <a:xfrm>
            <a:off x="6227763" y="5799138"/>
            <a:ext cx="21605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800">
                <a:latin typeface="Times New Roman" pitchFamily="18" charset="0"/>
              </a:rPr>
              <a:t>2nd vertical bending </a:t>
            </a:r>
          </a:p>
        </p:txBody>
      </p:sp>
      <p:sp>
        <p:nvSpPr>
          <p:cNvPr id="40974" name="Text Box 14"/>
          <p:cNvSpPr txBox="1">
            <a:spLocks noChangeArrowheads="1"/>
          </p:cNvSpPr>
          <p:nvPr/>
        </p:nvSpPr>
        <p:spPr bwMode="auto">
          <a:xfrm>
            <a:off x="6299200" y="3500438"/>
            <a:ext cx="21605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800">
                <a:latin typeface="Times New Roman" pitchFamily="18" charset="0"/>
              </a:rPr>
              <a:t>1st vertical bending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04800"/>
            <a:ext cx="7926387" cy="1431925"/>
          </a:xfrm>
        </p:spPr>
        <p:txBody>
          <a:bodyPr/>
          <a:lstStyle/>
          <a:p>
            <a:pPr algn="ctr" eaLnBrk="1" hangingPunct="1"/>
            <a:r>
              <a:rPr lang="zh-TW" altLang="en-US" smtClean="0"/>
              <a:t>光機電組 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6013" y="1989138"/>
            <a:ext cx="7488237" cy="4464050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zh-TW" altLang="en-US" sz="2600" smtClean="0"/>
              <a:t>目前產業設備大部份為自動化系統，由設備工程師操作及維護。除了要具備基本的光機電工程常識外，必須會設計或利用電腦程式調整系統，使設備性能達到最佳化。所需知識包括力學、運動學、電路、電子、電腦應用軟體、電腦原理、光學原理、物理、化學、邏輯程序、以及控制理論等。</a:t>
            </a:r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476250"/>
            <a:ext cx="8048625" cy="908050"/>
          </a:xfrm>
        </p:spPr>
        <p:txBody>
          <a:bodyPr/>
          <a:lstStyle/>
          <a:p>
            <a:pPr algn="ctr" eaLnBrk="1" hangingPunct="1"/>
            <a:r>
              <a:rPr lang="zh-TW" altLang="en-US" smtClean="0"/>
              <a:t>光機電組課程規劃 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700213"/>
            <a:ext cx="8281987" cy="496887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zh-TW" altLang="en-US" sz="2100" smtClean="0">
                <a:latin typeface="標楷體" pitchFamily="65" charset="-120"/>
              </a:rPr>
              <a:t>靜力與運動分析：機械結構受力、位移，以及相互干涉。</a:t>
            </a:r>
          </a:p>
          <a:p>
            <a:pPr eaLnBrk="1" hangingPunct="1">
              <a:lnSpc>
                <a:spcPct val="80000"/>
              </a:lnSpc>
            </a:pPr>
            <a:r>
              <a:rPr lang="zh-TW" altLang="en-US" sz="2100" smtClean="0">
                <a:latin typeface="標楷體" pitchFamily="65" charset="-120"/>
              </a:rPr>
              <a:t>熱流分析</a:t>
            </a:r>
            <a:r>
              <a:rPr lang="en-US" altLang="en-US" sz="2100" smtClean="0">
                <a:latin typeface="標楷體" pitchFamily="65" charset="-120"/>
              </a:rPr>
              <a:t>：</a:t>
            </a:r>
            <a:r>
              <a:rPr lang="zh-TW" altLang="en-US" sz="2100" smtClean="0">
                <a:latin typeface="標楷體" pitchFamily="65" charset="-120"/>
              </a:rPr>
              <a:t>熱效應，流場與熱傳等問題。</a:t>
            </a:r>
          </a:p>
          <a:p>
            <a:pPr eaLnBrk="1" hangingPunct="1">
              <a:lnSpc>
                <a:spcPct val="80000"/>
              </a:lnSpc>
            </a:pPr>
            <a:r>
              <a:rPr lang="zh-TW" altLang="en-US" sz="2100" smtClean="0">
                <a:latin typeface="標楷體" pitchFamily="65" charset="-120"/>
              </a:rPr>
              <a:t>製造及機械材料特性</a:t>
            </a:r>
          </a:p>
          <a:p>
            <a:pPr eaLnBrk="1" hangingPunct="1">
              <a:lnSpc>
                <a:spcPct val="80000"/>
              </a:lnSpc>
            </a:pPr>
            <a:r>
              <a:rPr lang="zh-TW" altLang="en-US" sz="2100" smtClean="0">
                <a:latin typeface="標楷體" pitchFamily="65" charset="-120"/>
              </a:rPr>
              <a:t>製圖能力</a:t>
            </a:r>
          </a:p>
          <a:p>
            <a:pPr eaLnBrk="1" hangingPunct="1">
              <a:lnSpc>
                <a:spcPct val="80000"/>
              </a:lnSpc>
            </a:pPr>
            <a:r>
              <a:rPr lang="zh-TW" altLang="en-US" sz="2100" smtClean="0">
                <a:latin typeface="標楷體" pitchFamily="65" charset="-120"/>
              </a:rPr>
              <a:t>電路設計與分析</a:t>
            </a:r>
          </a:p>
          <a:p>
            <a:pPr eaLnBrk="1" hangingPunct="1">
              <a:lnSpc>
                <a:spcPct val="80000"/>
              </a:lnSpc>
            </a:pPr>
            <a:r>
              <a:rPr lang="zh-TW" altLang="en-US" sz="2100" smtClean="0">
                <a:latin typeface="標楷體" pitchFamily="65" charset="-120"/>
              </a:rPr>
              <a:t>電磁學及電動機械</a:t>
            </a:r>
          </a:p>
          <a:p>
            <a:pPr eaLnBrk="1" hangingPunct="1">
              <a:lnSpc>
                <a:spcPct val="80000"/>
              </a:lnSpc>
            </a:pPr>
            <a:r>
              <a:rPr lang="zh-TW" altLang="en-US" sz="2100" smtClean="0">
                <a:latin typeface="標楷體" pitchFamily="65" charset="-120"/>
              </a:rPr>
              <a:t>電腦硬體與軟體知識</a:t>
            </a:r>
          </a:p>
          <a:p>
            <a:pPr eaLnBrk="1" hangingPunct="1">
              <a:lnSpc>
                <a:spcPct val="80000"/>
              </a:lnSpc>
            </a:pPr>
            <a:r>
              <a:rPr lang="zh-TW" altLang="en-US" sz="2100" smtClean="0">
                <a:latin typeface="標楷體" pitchFamily="65" charset="-120"/>
              </a:rPr>
              <a:t>微控制器硬體及韌體：微控制器硬體、組合語言、</a:t>
            </a:r>
            <a:r>
              <a:rPr lang="en-US" altLang="zh-TW" sz="2100" smtClean="0">
                <a:latin typeface="Times New Roman" pitchFamily="18" charset="0"/>
              </a:rPr>
              <a:t>C</a:t>
            </a:r>
            <a:r>
              <a:rPr lang="zh-TW" altLang="en-US" sz="2100" smtClean="0">
                <a:latin typeface="Times New Roman" pitchFamily="18" charset="0"/>
              </a:rPr>
              <a:t>程式</a:t>
            </a:r>
            <a:r>
              <a:rPr lang="zh-TW" altLang="en-US" sz="2100" smtClean="0">
                <a:latin typeface="標楷體" pitchFamily="65" charset="-120"/>
              </a:rPr>
              <a:t>語言、以及相關的開發工具、及軟體系統環境使用。</a:t>
            </a:r>
          </a:p>
          <a:p>
            <a:pPr eaLnBrk="1" hangingPunct="1">
              <a:lnSpc>
                <a:spcPct val="80000"/>
              </a:lnSpc>
            </a:pPr>
            <a:r>
              <a:rPr lang="zh-TW" altLang="en-US" sz="2100" smtClean="0">
                <a:latin typeface="標楷體" pitchFamily="65" charset="-120"/>
              </a:rPr>
              <a:t>感測原理：自組軟硬體，以程式規畫微控制器主控做類比訊號的擷取、運算、貯存、傳送。</a:t>
            </a:r>
          </a:p>
          <a:p>
            <a:pPr eaLnBrk="1" hangingPunct="1">
              <a:lnSpc>
                <a:spcPct val="80000"/>
              </a:lnSpc>
            </a:pPr>
            <a:r>
              <a:rPr lang="zh-TW" altLang="en-US" sz="2100" smtClean="0">
                <a:latin typeface="標楷體" pitchFamily="65" charset="-120"/>
              </a:rPr>
              <a:t>光學：包括傳統光學、富利葉光學，及以電腦輔助光程設計的軟體，</a:t>
            </a:r>
          </a:p>
          <a:p>
            <a:pPr eaLnBrk="1" hangingPunct="1">
              <a:lnSpc>
                <a:spcPct val="80000"/>
              </a:lnSpc>
            </a:pPr>
            <a:r>
              <a:rPr lang="zh-TW" altLang="en-US" sz="2100" smtClean="0">
                <a:latin typeface="標楷體" pitchFamily="65" charset="-120"/>
              </a:rPr>
              <a:t>控制理論與實驗：教授如何對系統動作的分析設計。</a:t>
            </a: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矩形 3"/>
          <p:cNvSpPr>
            <a:spLocks noChangeArrowheads="1"/>
          </p:cNvSpPr>
          <p:nvPr/>
        </p:nvSpPr>
        <p:spPr bwMode="auto">
          <a:xfrm>
            <a:off x="723900" y="2292350"/>
            <a:ext cx="8218488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TW" sz="2400" b="1">
                <a:solidFill>
                  <a:srgbClr val="000000"/>
                </a:solidFill>
                <a:latin typeface="Arial" pitchFamily="34" charset="0"/>
              </a:rPr>
              <a:t>Problem solving:</a:t>
            </a:r>
          </a:p>
          <a:p>
            <a:r>
              <a:rPr lang="en-US" altLang="zh-TW" sz="2400">
                <a:solidFill>
                  <a:srgbClr val="000000"/>
                </a:solidFill>
                <a:latin typeface="Arial" pitchFamily="34" charset="0"/>
              </a:rPr>
              <a:t>Engineers use their knowledge of </a:t>
            </a:r>
            <a:r>
              <a:rPr lang="en-US" altLang="zh-TW" sz="2400">
                <a:solidFill>
                  <a:srgbClr val="FF0000"/>
                </a:solidFill>
                <a:latin typeface="Arial" pitchFamily="34" charset="0"/>
              </a:rPr>
              <a:t>science, mathematics, logic, economics</a:t>
            </a:r>
            <a:r>
              <a:rPr lang="en-US" altLang="zh-TW" sz="2400">
                <a:solidFill>
                  <a:srgbClr val="000000"/>
                </a:solidFill>
                <a:latin typeface="Arial" pitchFamily="34" charset="0"/>
              </a:rPr>
              <a:t>, and </a:t>
            </a:r>
            <a:r>
              <a:rPr lang="en-US" altLang="zh-TW" sz="2400">
                <a:solidFill>
                  <a:srgbClr val="FF0000"/>
                </a:solidFill>
                <a:latin typeface="Arial" pitchFamily="34" charset="0"/>
              </a:rPr>
              <a:t>appropriate experience or tacit knowledge</a:t>
            </a:r>
            <a:r>
              <a:rPr lang="en-US" altLang="zh-TW" sz="2400">
                <a:solidFill>
                  <a:srgbClr val="9B6500"/>
                </a:solidFill>
                <a:latin typeface="Arial" pitchFamily="34" charset="0"/>
              </a:rPr>
              <a:t> </a:t>
            </a:r>
            <a:r>
              <a:rPr lang="en-US" altLang="zh-TW" sz="2400">
                <a:solidFill>
                  <a:srgbClr val="000000"/>
                </a:solidFill>
                <a:latin typeface="Arial" pitchFamily="34" charset="0"/>
              </a:rPr>
              <a:t>to find suitable solutions to a problem. Creating an appropriate </a:t>
            </a:r>
            <a:r>
              <a:rPr lang="en-US" altLang="zh-TW" sz="2400">
                <a:solidFill>
                  <a:srgbClr val="FF0000"/>
                </a:solidFill>
                <a:latin typeface="Arial" pitchFamily="34" charset="0"/>
              </a:rPr>
              <a:t>mathematical model </a:t>
            </a:r>
            <a:r>
              <a:rPr lang="en-US" altLang="zh-TW" sz="2400">
                <a:solidFill>
                  <a:srgbClr val="000000"/>
                </a:solidFill>
                <a:latin typeface="Arial" pitchFamily="34" charset="0"/>
              </a:rPr>
              <a:t>of a problem allows them to analyze it (sometimes definitively), and to test potential solutions. Engineers are problem-solvers who want to make things work more efficiently and quickly and less expensively.</a:t>
            </a:r>
            <a:endParaRPr lang="zh-TW" altLang="en-US" sz="2400"/>
          </a:p>
        </p:txBody>
      </p:sp>
      <p:sp>
        <p:nvSpPr>
          <p:cNvPr id="4099" name="矩形 4"/>
          <p:cNvSpPr>
            <a:spLocks noChangeArrowheads="1"/>
          </p:cNvSpPr>
          <p:nvPr/>
        </p:nvSpPr>
        <p:spPr bwMode="auto">
          <a:xfrm>
            <a:off x="723900" y="811213"/>
            <a:ext cx="7570788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TW" sz="2800" b="1">
                <a:solidFill>
                  <a:srgbClr val="FF0000"/>
                </a:solidFill>
                <a:latin typeface="Arial" pitchFamily="34" charset="0"/>
              </a:rPr>
              <a:t>Engineers are problem-solvers</a:t>
            </a:r>
          </a:p>
          <a:p>
            <a:r>
              <a:rPr lang="en-US" altLang="zh-TW" sz="2800">
                <a:solidFill>
                  <a:srgbClr val="000000"/>
                </a:solidFill>
                <a:latin typeface="Arial" pitchFamily="34" charset="0"/>
              </a:rPr>
              <a:t>who want to make things work more efficiently and quickly and less expensively.</a:t>
            </a:r>
            <a:endParaRPr lang="zh-TW" altLang="en-US" sz="2800"/>
          </a:p>
        </p:txBody>
      </p:sp>
    </p:spTree>
    <p:extLst>
      <p:ext uri="{BB962C8B-B14F-4D97-AF65-F5344CB8AC3E}">
        <p14:creationId xmlns:p14="http://schemas.microsoft.com/office/powerpoint/2010/main" val="4127268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304800"/>
            <a:ext cx="7543800" cy="1431925"/>
          </a:xfrm>
        </p:spPr>
        <p:txBody>
          <a:bodyPr/>
          <a:lstStyle/>
          <a:p>
            <a:pPr algn="ctr" eaLnBrk="1" hangingPunct="1"/>
            <a:r>
              <a:rPr lang="zh-TW" altLang="en-US" smtClean="0"/>
              <a:t>光機電</a:t>
            </a:r>
            <a:r>
              <a:rPr lang="en-US" altLang="zh-TW" smtClean="0"/>
              <a:t>-</a:t>
            </a:r>
            <a:r>
              <a:rPr lang="zh-TW" altLang="en-US" smtClean="0"/>
              <a:t>探空火箭科學酬載本體 </a:t>
            </a:r>
          </a:p>
        </p:txBody>
      </p:sp>
      <p:pic>
        <p:nvPicPr>
          <p:cNvPr id="44035" name="Picture 3" descr="s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813" y="1951038"/>
            <a:ext cx="6264275" cy="469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zh-TW" altLang="en-US" smtClean="0"/>
              <a:t>先進材料與精密製造組 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1550" y="1989138"/>
            <a:ext cx="7704138" cy="4464050"/>
          </a:xfrm>
        </p:spPr>
        <p:txBody>
          <a:bodyPr/>
          <a:lstStyle/>
          <a:p>
            <a:pPr eaLnBrk="1" hangingPunct="1"/>
            <a:r>
              <a:rPr lang="zh-TW" altLang="en-US" smtClean="0">
                <a:latin typeface="標楷體" pitchFamily="65" charset="-120"/>
              </a:rPr>
              <a:t>隨著產業科技化，生活資訊化的發展，機械工程師所需具備之專業知識越來越多元化。為因應此發展趨勢，使本系學生之專業能力，能與蓬勃發展之光電半導體、航太先進材料、精密製造及製程技術相結合，因而設立「先進材料與精密製造組」。 </a:t>
            </a:r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76250"/>
            <a:ext cx="8424862" cy="908050"/>
          </a:xfrm>
        </p:spPr>
        <p:txBody>
          <a:bodyPr/>
          <a:lstStyle/>
          <a:p>
            <a:pPr algn="ctr" eaLnBrk="1" hangingPunct="1"/>
            <a:r>
              <a:rPr lang="zh-TW" altLang="en-US" smtClean="0"/>
              <a:t>先進材料與精密製造組課程規劃 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700213"/>
            <a:ext cx="8281987" cy="496887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zh-TW" altLang="en-US" sz="2600" smtClean="0"/>
              <a:t>因應高度知識集約與高精密生產技術的需求，靈活運用本系現有各相關領域專長之師資，建構了一系列結合傳統機械工程、先進材料、精密製造及相關界面領域的課程，以培育在先進材料與精密製造領域具有整合能力之高科技人才</a:t>
            </a:r>
            <a:r>
              <a:rPr lang="zh-TW" altLang="en-US" sz="1700" smtClean="0"/>
              <a:t>。</a:t>
            </a:r>
            <a:r>
              <a:rPr lang="zh-TW" altLang="en-US" sz="1700" smtClean="0">
                <a:latin typeface="標楷體" pitchFamily="65" charset="-120"/>
              </a:rPr>
              <a:t>                </a:t>
            </a:r>
            <a:r>
              <a:rPr lang="zh-TW" altLang="en-US" sz="1700" smtClean="0"/>
              <a:t> </a:t>
            </a:r>
          </a:p>
        </p:txBody>
      </p:sp>
      <p:grpSp>
        <p:nvGrpSpPr>
          <p:cNvPr id="46084" name="Group 4"/>
          <p:cNvGrpSpPr>
            <a:grpSpLocks/>
          </p:cNvGrpSpPr>
          <p:nvPr/>
        </p:nvGrpSpPr>
        <p:grpSpPr bwMode="auto">
          <a:xfrm>
            <a:off x="2916238" y="3860800"/>
            <a:ext cx="3240087" cy="2736850"/>
            <a:chOff x="2064" y="2432"/>
            <a:chExt cx="2041" cy="1724"/>
          </a:xfrm>
        </p:grpSpPr>
        <p:sp>
          <p:nvSpPr>
            <p:cNvPr id="46085" name="Oval 5"/>
            <p:cNvSpPr>
              <a:spLocks noChangeArrowheads="1"/>
            </p:cNvSpPr>
            <p:nvPr/>
          </p:nvSpPr>
          <p:spPr bwMode="auto">
            <a:xfrm>
              <a:off x="2471" y="2432"/>
              <a:ext cx="1271" cy="1225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6086" name="Oval 6"/>
            <p:cNvSpPr>
              <a:spLocks noChangeArrowheads="1"/>
            </p:cNvSpPr>
            <p:nvPr/>
          </p:nvSpPr>
          <p:spPr bwMode="auto">
            <a:xfrm>
              <a:off x="2109" y="2931"/>
              <a:ext cx="1315" cy="1225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6087" name="Oval 7"/>
            <p:cNvSpPr>
              <a:spLocks noChangeArrowheads="1"/>
            </p:cNvSpPr>
            <p:nvPr/>
          </p:nvSpPr>
          <p:spPr bwMode="auto">
            <a:xfrm>
              <a:off x="2653" y="2976"/>
              <a:ext cx="1270" cy="118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205832" name="Text Box 8"/>
            <p:cNvSpPr txBox="1">
              <a:spLocks noChangeArrowheads="1"/>
            </p:cNvSpPr>
            <p:nvPr/>
          </p:nvSpPr>
          <p:spPr bwMode="auto">
            <a:xfrm>
              <a:off x="2699" y="2568"/>
              <a:ext cx="77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zh-TW" altLang="en-US" sz="2000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ea typeface="標楷體" pitchFamily="65" charset="-120"/>
                </a:rPr>
                <a:t>精密製造</a:t>
              </a:r>
            </a:p>
          </p:txBody>
        </p:sp>
        <p:sp>
          <p:nvSpPr>
            <p:cNvPr id="205833" name="Text Box 9"/>
            <p:cNvSpPr txBox="1">
              <a:spLocks noChangeArrowheads="1"/>
            </p:cNvSpPr>
            <p:nvPr/>
          </p:nvSpPr>
          <p:spPr bwMode="auto">
            <a:xfrm>
              <a:off x="3334" y="3521"/>
              <a:ext cx="77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zh-TW" altLang="en-US" sz="2000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ea typeface="標楷體" pitchFamily="65" charset="-120"/>
                </a:rPr>
                <a:t>先進材料</a:t>
              </a:r>
            </a:p>
          </p:txBody>
        </p:sp>
        <p:sp>
          <p:nvSpPr>
            <p:cNvPr id="205834" name="Text Box 10"/>
            <p:cNvSpPr txBox="1">
              <a:spLocks noChangeArrowheads="1"/>
            </p:cNvSpPr>
            <p:nvPr/>
          </p:nvSpPr>
          <p:spPr bwMode="auto">
            <a:xfrm>
              <a:off x="2064" y="3385"/>
              <a:ext cx="635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zh-TW" altLang="en-US" sz="2000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ea typeface="標楷體" pitchFamily="65" charset="-120"/>
                </a:rPr>
                <a:t>傳統機械工程</a:t>
              </a:r>
            </a:p>
          </p:txBody>
        </p:sp>
        <p:sp>
          <p:nvSpPr>
            <p:cNvPr id="46091" name="Text Box 11"/>
            <p:cNvSpPr txBox="1">
              <a:spLocks noChangeArrowheads="1"/>
            </p:cNvSpPr>
            <p:nvPr/>
          </p:nvSpPr>
          <p:spPr bwMode="auto">
            <a:xfrm>
              <a:off x="2653" y="3271"/>
              <a:ext cx="81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TW" altLang="en-US" sz="2000">
                  <a:latin typeface="Tahoma" pitchFamily="34" charset="0"/>
                  <a:ea typeface="標楷體" pitchFamily="65" charset="-120"/>
                </a:rPr>
                <a:t>介面技術</a:t>
              </a:r>
            </a:p>
          </p:txBody>
        </p:sp>
      </p:grp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388" y="981075"/>
            <a:ext cx="8785225" cy="5832475"/>
          </a:xfrm>
        </p:spPr>
        <p:txBody>
          <a:bodyPr/>
          <a:lstStyle/>
          <a:p>
            <a:pPr algn="just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zh-TW" altLang="en-US" sz="2600" b="1" smtClean="0">
                <a:latin typeface="Times New Roman" pitchFamily="18" charset="0"/>
              </a:rPr>
              <a:t>一、先進材料與製程 ：</a:t>
            </a:r>
            <a:r>
              <a:rPr lang="zh-TW" altLang="en-US" sz="2600" smtClean="0">
                <a:latin typeface="Times New Roman" pitchFamily="18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zh-TW" altLang="en-US" sz="2600" smtClean="0">
                <a:latin typeface="Times New Roman" pitchFamily="18" charset="0"/>
              </a:rPr>
              <a:t>        光電材料、磁性材料、半導體材料、航太材料、</a:t>
            </a:r>
          </a:p>
          <a:p>
            <a:pPr algn="just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zh-TW" altLang="en-US" sz="2600" smtClean="0">
                <a:latin typeface="Times New Roman" pitchFamily="18" charset="0"/>
              </a:rPr>
              <a:t>        傾斜材料等之物性，機械性質及其製造等。</a:t>
            </a:r>
            <a:endParaRPr lang="zh-TW" altLang="en-US" sz="2600" b="1" smtClean="0">
              <a:latin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zh-TW" altLang="en-US" sz="2600" b="1" smtClean="0">
                <a:latin typeface="Times New Roman" pitchFamily="18" charset="0"/>
              </a:rPr>
              <a:t>二、精密製造 ：</a:t>
            </a:r>
            <a:endParaRPr lang="zh-TW" altLang="en-US" sz="2600" smtClean="0">
              <a:latin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zh-TW" altLang="en-US" sz="2600" smtClean="0">
                <a:latin typeface="Times New Roman" pitchFamily="18" charset="0"/>
              </a:rPr>
              <a:t>        精密成形技術、表面改質技術、精密鑄造工程、</a:t>
            </a:r>
          </a:p>
          <a:p>
            <a:pPr algn="just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zh-TW" altLang="en-US" sz="2600" smtClean="0">
                <a:latin typeface="Times New Roman" pitchFamily="18" charset="0"/>
              </a:rPr>
              <a:t>        熱處理 技術、精密切削、研磨加工、表面塗層技</a:t>
            </a:r>
          </a:p>
          <a:p>
            <a:pPr algn="just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zh-TW" altLang="en-US" sz="2600" smtClean="0">
                <a:latin typeface="Times New Roman" pitchFamily="18" charset="0"/>
              </a:rPr>
              <a:t>        術、精密塑性加工、防蝕技術、非傳統加工技術、</a:t>
            </a:r>
          </a:p>
          <a:p>
            <a:pPr algn="just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zh-TW" altLang="en-US" sz="2600" smtClean="0">
                <a:latin typeface="Times New Roman" pitchFamily="18" charset="0"/>
              </a:rPr>
              <a:t>        半導體加工技術、微細加工技術、磨潤技術等。</a:t>
            </a:r>
            <a:endParaRPr lang="zh-TW" altLang="en-US" sz="2600" b="1" smtClean="0">
              <a:latin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zh-TW" altLang="en-US" sz="2600" b="1" smtClean="0">
                <a:latin typeface="Times New Roman" pitchFamily="18" charset="0"/>
              </a:rPr>
              <a:t>三、界面領域 ：</a:t>
            </a:r>
            <a:endParaRPr lang="zh-TW" altLang="en-US" sz="2600" smtClean="0">
              <a:latin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zh-TW" altLang="en-US" sz="2600" smtClean="0">
                <a:latin typeface="Times New Roman" pitchFamily="18" charset="0"/>
              </a:rPr>
              <a:t>        熱源控制、制振、防振技術、品質控制、自動化</a:t>
            </a:r>
          </a:p>
          <a:p>
            <a:pPr algn="just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zh-TW" altLang="en-US" sz="2600" smtClean="0">
                <a:latin typeface="Times New Roman" pitchFamily="18" charset="0"/>
              </a:rPr>
              <a:t>        技術、感測、量測技術</a:t>
            </a:r>
            <a:r>
              <a:rPr lang="en-US" altLang="en-US" sz="2600" smtClean="0">
                <a:latin typeface="Times New Roman" pitchFamily="18" charset="0"/>
              </a:rPr>
              <a:t>、</a:t>
            </a:r>
            <a:r>
              <a:rPr lang="en-US" altLang="zh-TW" sz="2600" smtClean="0">
                <a:latin typeface="Times New Roman" pitchFamily="18" charset="0"/>
              </a:rPr>
              <a:t>CAD/CAM</a:t>
            </a:r>
            <a:r>
              <a:rPr lang="zh-TW" altLang="en-US" sz="2600" smtClean="0">
                <a:latin typeface="Times New Roman" pitchFamily="18" charset="0"/>
              </a:rPr>
              <a:t>應用技術等。</a:t>
            </a:r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7543800" cy="1431925"/>
          </a:xfrm>
        </p:spPr>
        <p:txBody>
          <a:bodyPr/>
          <a:lstStyle/>
          <a:p>
            <a:pPr algn="ctr" eaLnBrk="1" hangingPunct="1"/>
            <a:r>
              <a:rPr lang="zh-TW" altLang="en-US" smtClean="0"/>
              <a:t>先進材料與精密製造</a:t>
            </a:r>
            <a:r>
              <a:rPr lang="en-US" altLang="zh-TW" smtClean="0"/>
              <a:t>-</a:t>
            </a:r>
            <a:r>
              <a:rPr lang="zh-TW" altLang="en-US" smtClean="0">
                <a:latin typeface="Times New Roman" pitchFamily="18" charset="0"/>
              </a:rPr>
              <a:t>微散熱片</a:t>
            </a:r>
            <a:r>
              <a:rPr lang="zh-TW" altLang="en-US" sz="2900" smtClean="0">
                <a:latin typeface="Times New Roman" pitchFamily="18" charset="0"/>
              </a:rPr>
              <a:t> </a:t>
            </a:r>
            <a:endParaRPr lang="en-US" altLang="zh-TW" smtClean="0"/>
          </a:p>
        </p:txBody>
      </p:sp>
      <p:pic>
        <p:nvPicPr>
          <p:cNvPr id="48131" name="Picture 3" descr="s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1844675"/>
            <a:ext cx="6480175" cy="486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81000" y="12954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zh-TW" altLang="en-US" sz="3200" kern="0" dirty="0">
                <a:latin typeface="Times New Roman" pitchFamily="18" charset="0"/>
                <a:ea typeface="+mj-ea"/>
                <a:cs typeface="+mj-cs"/>
              </a:rPr>
              <a:t>螞蟻也推得動 </a:t>
            </a:r>
            <a:r>
              <a:rPr lang="en-US" altLang="zh-TW" sz="2000" b="1" kern="0" dirty="0">
                <a:latin typeface="Times New Roman" pitchFamily="18" charset="0"/>
                <a:ea typeface="+mj-ea"/>
                <a:cs typeface="+mj-cs"/>
              </a:rPr>
              <a:t>(0.8mm </a:t>
            </a:r>
            <a:r>
              <a:rPr lang="en-US" altLang="en-US" sz="2000" b="1" kern="0" dirty="0">
                <a:latin typeface="+mj-lt"/>
                <a:ea typeface="+mj-ea"/>
                <a:cs typeface="+mj-cs"/>
              </a:rPr>
              <a:t>×</a:t>
            </a:r>
            <a:r>
              <a:rPr lang="en-US" altLang="zh-TW" sz="2000" b="1" kern="0" dirty="0">
                <a:latin typeface="+mj-lt"/>
                <a:ea typeface="+mj-ea"/>
                <a:cs typeface="+mj-cs"/>
              </a:rPr>
              <a:t> </a:t>
            </a:r>
            <a:r>
              <a:rPr lang="en-US" altLang="zh-TW" sz="2000" b="1" kern="0" dirty="0">
                <a:latin typeface="Times New Roman" pitchFamily="18" charset="0"/>
                <a:ea typeface="+mj-ea"/>
                <a:cs typeface="+mj-cs"/>
              </a:rPr>
              <a:t>0.8mm </a:t>
            </a:r>
            <a:r>
              <a:rPr lang="en-US" altLang="en-US" sz="2000" b="1" kern="0" dirty="0">
                <a:latin typeface="+mj-lt"/>
                <a:ea typeface="+mj-ea"/>
                <a:cs typeface="+mj-cs"/>
              </a:rPr>
              <a:t>×</a:t>
            </a:r>
            <a:r>
              <a:rPr lang="en-US" altLang="zh-TW" sz="2000" b="1" kern="0" dirty="0">
                <a:latin typeface="+mj-lt"/>
                <a:ea typeface="+mj-ea"/>
                <a:cs typeface="+mj-cs"/>
              </a:rPr>
              <a:t> </a:t>
            </a:r>
            <a:r>
              <a:rPr lang="en-US" altLang="zh-TW" sz="2000" b="1" kern="0" dirty="0">
                <a:latin typeface="Times New Roman" pitchFamily="18" charset="0"/>
                <a:ea typeface="+mj-ea"/>
                <a:cs typeface="+mj-cs"/>
              </a:rPr>
              <a:t>0.6mm</a:t>
            </a:r>
            <a:r>
              <a:rPr lang="zh-TW" altLang="en-US" sz="2000" b="1" kern="0" dirty="0">
                <a:latin typeface="Times New Roman" pitchFamily="18" charset="0"/>
                <a:ea typeface="+mj-ea"/>
                <a:cs typeface="+mj-cs"/>
              </a:rPr>
              <a:t>，槽寬</a:t>
            </a:r>
            <a:r>
              <a:rPr lang="en-US" altLang="zh-TW" sz="2000" b="1" kern="0" dirty="0">
                <a:latin typeface="Times New Roman" pitchFamily="18" charset="0"/>
                <a:ea typeface="+mj-ea"/>
                <a:cs typeface="+mj-cs"/>
              </a:rPr>
              <a:t>0.06mm)</a:t>
            </a:r>
            <a:r>
              <a:rPr lang="en-US" altLang="zh-TW" sz="3200" kern="0" dirty="0">
                <a:latin typeface="+mj-lt"/>
                <a:ea typeface="+mj-ea"/>
                <a:cs typeface="+mj-cs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2781300"/>
            <a:ext cx="7543800" cy="1431925"/>
          </a:xfrm>
        </p:spPr>
        <p:txBody>
          <a:bodyPr/>
          <a:lstStyle/>
          <a:p>
            <a:pPr algn="ctr" eaLnBrk="1" hangingPunct="1"/>
            <a:r>
              <a:rPr lang="zh-TW" altLang="en-US" smtClean="0"/>
              <a:t>跨領域之應用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188913"/>
            <a:ext cx="7999412" cy="1079500"/>
          </a:xfrm>
        </p:spPr>
        <p:txBody>
          <a:bodyPr/>
          <a:lstStyle/>
          <a:p>
            <a:pPr algn="ctr" eaLnBrk="1" hangingPunct="1"/>
            <a:r>
              <a:rPr lang="zh-TW" altLang="en-US" smtClean="0"/>
              <a:t>太陽能發電</a:t>
            </a:r>
          </a:p>
        </p:txBody>
      </p:sp>
      <p:pic>
        <p:nvPicPr>
          <p:cNvPr id="50179" name="Picture 3" descr="CIMG005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250" y="1341438"/>
            <a:ext cx="6192838" cy="525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zh-TW" smtClean="0">
                <a:latin typeface="Times New Roman" pitchFamily="18" charset="0"/>
              </a:rPr>
              <a:t>ACL </a:t>
            </a:r>
            <a:r>
              <a:rPr lang="zh-TW" altLang="en-US" smtClean="0">
                <a:latin typeface="Times New Roman" pitchFamily="18" charset="0"/>
              </a:rPr>
              <a:t>重建手術導引</a:t>
            </a:r>
          </a:p>
        </p:txBody>
      </p:sp>
      <p:pic>
        <p:nvPicPr>
          <p:cNvPr id="51203" name="Picture 3" descr="s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" y="1844675"/>
            <a:ext cx="6911975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0"/>
            <a:ext cx="7391400" cy="1066800"/>
          </a:xfrm>
        </p:spPr>
        <p:txBody>
          <a:bodyPr/>
          <a:lstStyle/>
          <a:p>
            <a:pPr algn="ctr" eaLnBrk="1" hangingPunct="1"/>
            <a:r>
              <a:rPr lang="zh-TW" altLang="en-US" smtClean="0"/>
              <a:t>人工關節設計</a:t>
            </a:r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25863" y="1158875"/>
            <a:ext cx="3254375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4" descr="b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65863" y="1125538"/>
            <a:ext cx="2878137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5" descr="VB2"/>
          <p:cNvPicPr preferRelativeResize="0">
            <a:picLocks noChangeAspect="1" noChangeArrowheads="1"/>
          </p:cNvPicPr>
          <p:nvPr/>
        </p:nvPicPr>
        <p:blipFill>
          <a:blip r:embed="rId4" cstate="print">
            <a:lum bright="12000"/>
          </a:blip>
          <a:srcRect/>
          <a:stretch>
            <a:fillRect/>
          </a:stretch>
        </p:blipFill>
        <p:spPr bwMode="auto">
          <a:xfrm>
            <a:off x="282575" y="4852988"/>
            <a:ext cx="2667000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2230" name="Group 6"/>
          <p:cNvGrpSpPr>
            <a:grpSpLocks/>
          </p:cNvGrpSpPr>
          <p:nvPr/>
        </p:nvGrpSpPr>
        <p:grpSpPr bwMode="auto">
          <a:xfrm>
            <a:off x="228600" y="1247775"/>
            <a:ext cx="2895600" cy="2378075"/>
            <a:chOff x="576" y="1008"/>
            <a:chExt cx="1824" cy="1498"/>
          </a:xfrm>
        </p:grpSpPr>
        <p:pic>
          <p:nvPicPr>
            <p:cNvPr id="52232" name="Picture 7" descr="saw bone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76" y="1008"/>
              <a:ext cx="1800" cy="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2233" name="Text Box 8"/>
            <p:cNvSpPr txBox="1">
              <a:spLocks noChangeArrowheads="1"/>
            </p:cNvSpPr>
            <p:nvPr/>
          </p:nvSpPr>
          <p:spPr bwMode="auto">
            <a:xfrm>
              <a:off x="672" y="2256"/>
              <a:ext cx="172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kumimoji="0" lang="en-US" altLang="zh-TW" sz="2000"/>
                <a:t>Pelvic bone</a:t>
              </a:r>
            </a:p>
          </p:txBody>
        </p:sp>
      </p:grpSp>
      <p:pic>
        <p:nvPicPr>
          <p:cNvPr id="52231" name="Picture 9" descr="2ok Cu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84438" y="3216275"/>
            <a:ext cx="1695450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examp14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1125538"/>
            <a:ext cx="7561262" cy="543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Rectangle 3"/>
          <p:cNvSpPr>
            <a:spLocks noGrp="1" noChangeArrowheads="1"/>
          </p:cNvSpPr>
          <p:nvPr>
            <p:ph type="title"/>
          </p:nvPr>
        </p:nvSpPr>
        <p:spPr>
          <a:xfrm>
            <a:off x="755650" y="188913"/>
            <a:ext cx="7759700" cy="1008062"/>
          </a:xfrm>
        </p:spPr>
        <p:txBody>
          <a:bodyPr/>
          <a:lstStyle/>
          <a:p>
            <a:pPr algn="ctr" eaLnBrk="1" hangingPunct="1"/>
            <a:r>
              <a:rPr lang="zh-TW" altLang="en-US" smtClean="0"/>
              <a:t>動脈瓣膜分析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1793875" y="760413"/>
            <a:ext cx="5954713" cy="48926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3200" b="1" u="sng" dirty="0">
                <a:solidFill>
                  <a:srgbClr val="006533"/>
                </a:solidFill>
                <a:latin typeface="+mj-ea"/>
                <a:ea typeface="+mj-ea"/>
              </a:rPr>
              <a:t>什麼人適合唸工程</a:t>
            </a:r>
            <a:r>
              <a:rPr lang="en-US" altLang="zh-TW" sz="3200" b="1" u="sng" dirty="0">
                <a:solidFill>
                  <a:srgbClr val="006533"/>
                </a:solidFill>
                <a:latin typeface="+mj-ea"/>
                <a:ea typeface="+mj-ea"/>
              </a:rPr>
              <a:t>?</a:t>
            </a:r>
          </a:p>
          <a:p>
            <a:pPr>
              <a:defRPr/>
            </a:pPr>
            <a:r>
              <a:rPr lang="zh-TW" altLang="en-US" sz="2800" b="1" dirty="0">
                <a:solidFill>
                  <a:srgbClr val="CD9B00"/>
                </a:solidFill>
                <a:latin typeface="+mj-ea"/>
                <a:ea typeface="+mj-ea"/>
              </a:rPr>
              <a:t> </a:t>
            </a:r>
            <a:endParaRPr lang="en-US" altLang="zh-TW" sz="2800" b="1" dirty="0">
              <a:solidFill>
                <a:srgbClr val="CD9B00"/>
              </a:solidFill>
              <a:latin typeface="+mj-ea"/>
              <a:ea typeface="+mj-ea"/>
            </a:endParaRPr>
          </a:p>
          <a:p>
            <a:pPr>
              <a:defRPr/>
            </a:pPr>
            <a:r>
              <a:rPr lang="en-US" altLang="zh-TW" sz="2800" b="1" dirty="0">
                <a:solidFill>
                  <a:srgbClr val="000000"/>
                </a:solidFill>
                <a:latin typeface="+mj-ea"/>
                <a:ea typeface="+mj-ea"/>
              </a:rPr>
              <a:t>	</a:t>
            </a:r>
            <a:r>
              <a:rPr lang="zh-TW" altLang="en-US" sz="2800" b="1" dirty="0">
                <a:solidFill>
                  <a:srgbClr val="000000"/>
                </a:solidFill>
                <a:latin typeface="+mj-ea"/>
                <a:ea typeface="+mj-ea"/>
              </a:rPr>
              <a:t>喜歡物理化學</a:t>
            </a:r>
            <a:r>
              <a:rPr lang="en-US" altLang="zh-TW" sz="2800" b="1" dirty="0">
                <a:solidFill>
                  <a:srgbClr val="000000"/>
                </a:solidFill>
                <a:latin typeface="+mj-ea"/>
                <a:ea typeface="+mj-ea"/>
              </a:rPr>
              <a:t>&gt;</a:t>
            </a:r>
            <a:r>
              <a:rPr lang="zh-TW" altLang="en-US" sz="2800" b="1" dirty="0">
                <a:solidFill>
                  <a:srgbClr val="000000"/>
                </a:solidFill>
                <a:latin typeface="+mj-ea"/>
                <a:ea typeface="+mj-ea"/>
              </a:rPr>
              <a:t>歷史地理</a:t>
            </a:r>
          </a:p>
          <a:p>
            <a:pPr>
              <a:defRPr/>
            </a:pPr>
            <a:r>
              <a:rPr lang="zh-TW" altLang="en-US" sz="2800" b="1" dirty="0">
                <a:solidFill>
                  <a:srgbClr val="CD9B00"/>
                </a:solidFill>
                <a:latin typeface="+mj-ea"/>
                <a:ea typeface="+mj-ea"/>
              </a:rPr>
              <a:t> </a:t>
            </a:r>
            <a:endParaRPr lang="en-US" altLang="zh-TW" sz="2800" b="1" dirty="0">
              <a:solidFill>
                <a:srgbClr val="CD9B00"/>
              </a:solidFill>
              <a:latin typeface="+mj-ea"/>
              <a:ea typeface="+mj-ea"/>
            </a:endParaRPr>
          </a:p>
          <a:p>
            <a:pPr>
              <a:defRPr/>
            </a:pPr>
            <a:r>
              <a:rPr lang="en-US" altLang="zh-TW" sz="2800" b="1" dirty="0">
                <a:solidFill>
                  <a:srgbClr val="000000"/>
                </a:solidFill>
                <a:latin typeface="+mj-ea"/>
                <a:ea typeface="+mj-ea"/>
              </a:rPr>
              <a:t>	</a:t>
            </a:r>
            <a:r>
              <a:rPr lang="zh-TW" altLang="en-US" sz="2800" b="1" dirty="0">
                <a:solidFill>
                  <a:srgbClr val="000000"/>
                </a:solidFill>
                <a:latin typeface="+mj-ea"/>
                <a:ea typeface="+mj-ea"/>
              </a:rPr>
              <a:t>喜歡解決問題</a:t>
            </a:r>
          </a:p>
          <a:p>
            <a:pPr>
              <a:defRPr/>
            </a:pPr>
            <a:r>
              <a:rPr lang="zh-TW" altLang="en-US" sz="2800" b="1" dirty="0">
                <a:solidFill>
                  <a:srgbClr val="CD9B00"/>
                </a:solidFill>
                <a:latin typeface="+mj-ea"/>
                <a:ea typeface="+mj-ea"/>
              </a:rPr>
              <a:t></a:t>
            </a:r>
            <a:endParaRPr lang="en-US" altLang="zh-TW" sz="2800" b="1" dirty="0">
              <a:solidFill>
                <a:srgbClr val="CD9B00"/>
              </a:solidFill>
              <a:latin typeface="+mj-ea"/>
              <a:ea typeface="+mj-ea"/>
            </a:endParaRPr>
          </a:p>
          <a:p>
            <a:pPr>
              <a:defRPr/>
            </a:pPr>
            <a:r>
              <a:rPr lang="en-US" altLang="zh-TW" sz="2800" b="1" dirty="0">
                <a:solidFill>
                  <a:srgbClr val="000000"/>
                </a:solidFill>
                <a:latin typeface="+mj-ea"/>
                <a:ea typeface="+mj-ea"/>
              </a:rPr>
              <a:t>	</a:t>
            </a:r>
            <a:r>
              <a:rPr lang="zh-TW" altLang="en-US" sz="2800" b="1" dirty="0">
                <a:solidFill>
                  <a:srgbClr val="000000"/>
                </a:solidFill>
                <a:latin typeface="+mj-ea"/>
                <a:ea typeface="+mj-ea"/>
              </a:rPr>
              <a:t>喜歡創造</a:t>
            </a:r>
          </a:p>
          <a:p>
            <a:pPr>
              <a:defRPr/>
            </a:pPr>
            <a:r>
              <a:rPr lang="zh-TW" altLang="en-US" sz="2800" b="1" dirty="0">
                <a:solidFill>
                  <a:srgbClr val="CD9B00"/>
                </a:solidFill>
                <a:latin typeface="+mj-ea"/>
                <a:ea typeface="+mj-ea"/>
              </a:rPr>
              <a:t> </a:t>
            </a:r>
            <a:endParaRPr lang="en-US" altLang="zh-TW" sz="2800" b="1" dirty="0">
              <a:solidFill>
                <a:srgbClr val="CD9B00"/>
              </a:solidFill>
              <a:latin typeface="+mj-ea"/>
              <a:ea typeface="+mj-ea"/>
            </a:endParaRPr>
          </a:p>
          <a:p>
            <a:pPr>
              <a:defRPr/>
            </a:pPr>
            <a:r>
              <a:rPr lang="en-US" altLang="zh-TW" sz="2800" b="1" dirty="0">
                <a:solidFill>
                  <a:srgbClr val="FF0000"/>
                </a:solidFill>
                <a:latin typeface="+mj-ea"/>
                <a:ea typeface="+mj-ea"/>
              </a:rPr>
              <a:t>	</a:t>
            </a:r>
            <a:r>
              <a:rPr lang="zh-TW" altLang="en-US" sz="2800" b="1" dirty="0">
                <a:solidFill>
                  <a:srgbClr val="FF0000"/>
                </a:solidFill>
                <a:latin typeface="+mj-ea"/>
                <a:ea typeface="+mj-ea"/>
              </a:rPr>
              <a:t>喜歡賺錢</a:t>
            </a:r>
          </a:p>
          <a:p>
            <a:pPr>
              <a:defRPr/>
            </a:pPr>
            <a:r>
              <a:rPr lang="zh-TW" altLang="en-US" sz="2800" b="1" dirty="0">
                <a:solidFill>
                  <a:srgbClr val="CD9B00"/>
                </a:solidFill>
                <a:latin typeface="+mj-ea"/>
                <a:ea typeface="+mj-ea"/>
              </a:rPr>
              <a:t> </a:t>
            </a:r>
            <a:endParaRPr lang="en-US" altLang="zh-TW" sz="2800" b="1" dirty="0">
              <a:solidFill>
                <a:srgbClr val="CD9B00"/>
              </a:solidFill>
              <a:latin typeface="+mj-ea"/>
              <a:ea typeface="+mj-ea"/>
            </a:endParaRPr>
          </a:p>
          <a:p>
            <a:pPr>
              <a:defRPr/>
            </a:pPr>
            <a:r>
              <a:rPr lang="en-US" altLang="zh-TW" sz="2800" b="1" dirty="0">
                <a:solidFill>
                  <a:srgbClr val="000000"/>
                </a:solidFill>
                <a:latin typeface="+mj-ea"/>
                <a:ea typeface="+mj-ea"/>
              </a:rPr>
              <a:t>	</a:t>
            </a:r>
            <a:r>
              <a:rPr lang="zh-TW" altLang="en-US" sz="2800" b="1" dirty="0">
                <a:solidFill>
                  <a:srgbClr val="000000"/>
                </a:solidFill>
                <a:latin typeface="+mj-ea"/>
                <a:ea typeface="+mj-ea"/>
              </a:rPr>
              <a:t>男女差異</a:t>
            </a:r>
            <a:r>
              <a:rPr lang="en-US" altLang="zh-TW" sz="2800" b="1" dirty="0">
                <a:solidFill>
                  <a:srgbClr val="000000"/>
                </a:solidFill>
                <a:latin typeface="+mj-ea"/>
                <a:ea typeface="+mj-ea"/>
              </a:rPr>
              <a:t>!?</a:t>
            </a:r>
            <a:endParaRPr lang="zh-TW" altLang="en-US" sz="2800" b="1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41037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188913"/>
            <a:ext cx="7908925" cy="855662"/>
          </a:xfrm>
        </p:spPr>
        <p:txBody>
          <a:bodyPr/>
          <a:lstStyle/>
          <a:p>
            <a:pPr algn="ctr" eaLnBrk="1" hangingPunct="1"/>
            <a:r>
              <a:rPr lang="zh-TW" altLang="en-US" smtClean="0"/>
              <a:t>畢業出路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088" y="1125538"/>
            <a:ext cx="7848600" cy="5472112"/>
          </a:xfrm>
        </p:spPr>
        <p:txBody>
          <a:bodyPr/>
          <a:lstStyle/>
          <a:p>
            <a:pPr algn="just" eaLnBrk="1" hangingPunct="1"/>
            <a:r>
              <a:rPr lang="zh-TW" altLang="en-US" sz="2600" smtClean="0">
                <a:latin typeface="標楷體" pitchFamily="65" charset="-120"/>
              </a:rPr>
              <a:t>深造：報考機械工程研究外，亦可報考電機、光電、資訊、材料、航太、物理、生醫工程</a:t>
            </a:r>
            <a:r>
              <a:rPr lang="zh-TW" altLang="en-US" sz="2600" smtClean="0"/>
              <a:t>、工程法律、</a:t>
            </a:r>
            <a:r>
              <a:rPr lang="zh-TW" altLang="en-US" sz="2600" smtClean="0">
                <a:latin typeface="標楷體" pitchFamily="65" charset="-120"/>
              </a:rPr>
              <a:t>工管及企管等相關研究所</a:t>
            </a:r>
            <a:r>
              <a:rPr lang="zh-TW" altLang="en-US" sz="2600" smtClean="0"/>
              <a:t>，</a:t>
            </a:r>
            <a:r>
              <a:rPr lang="zh-TW" altLang="en-US" sz="2600" smtClean="0">
                <a:latin typeface="標楷體" pitchFamily="65" charset="-120"/>
              </a:rPr>
              <a:t>可進一步發展的空間及彈性相當大。或者出國進修</a:t>
            </a:r>
            <a:r>
              <a:rPr lang="zh-TW" altLang="en-US" sz="2600" smtClean="0"/>
              <a:t>。</a:t>
            </a:r>
            <a:endParaRPr lang="zh-TW" altLang="en-US" sz="2600" smtClean="0">
              <a:latin typeface="標楷體" pitchFamily="65" charset="-120"/>
            </a:endParaRPr>
          </a:p>
          <a:p>
            <a:pPr algn="just" eaLnBrk="1" hangingPunct="1"/>
            <a:r>
              <a:rPr lang="zh-TW" altLang="en-US" sz="2600" smtClean="0"/>
              <a:t>就業：在傳統製造業如汽機車工業、航太工業、工具機業、高鐵、捷運是核心研發人才，在高科技公司除了擔任機構設計</a:t>
            </a:r>
            <a:r>
              <a:rPr lang="en-US" altLang="en-US" sz="2600" smtClean="0"/>
              <a:t>、</a:t>
            </a:r>
            <a:r>
              <a:rPr lang="zh-TW" altLang="en-US" sz="2600" smtClean="0"/>
              <a:t>模具</a:t>
            </a:r>
            <a:r>
              <a:rPr lang="en-US" altLang="en-US" sz="2600" smtClean="0"/>
              <a:t>、</a:t>
            </a:r>
            <a:r>
              <a:rPr lang="zh-TW" altLang="en-US" sz="2600" smtClean="0"/>
              <a:t>熱傳工程師外，主要是到光電與半導體的工廠部門擔任設備工程師，人力需求龐大。另可到工研院，中科院</a:t>
            </a:r>
            <a:r>
              <a:rPr lang="en-US" altLang="zh-TW" sz="2600" smtClean="0">
                <a:latin typeface="標楷體" pitchFamily="65" charset="-120"/>
              </a:rPr>
              <a:t>…</a:t>
            </a:r>
            <a:r>
              <a:rPr lang="zh-TW" altLang="en-US" sz="2600" smtClean="0"/>
              <a:t>等單位服務。</a:t>
            </a:r>
            <a:r>
              <a:rPr lang="zh-TW" altLang="en-US" sz="2600" smtClean="0">
                <a:latin typeface="標楷體" pitchFamily="65" charset="-120"/>
              </a:rPr>
              <a:t>從事各類工程師、工程科技研究、教師、技術顧問、網路規劃、程式設計、工程建設、系統管理維護等。</a:t>
            </a:r>
            <a:endParaRPr lang="zh-TW" altLang="en-US" sz="26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87575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 descr="18-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3" y="1703388"/>
            <a:ext cx="3138487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7"/>
          <p:cNvSpPr>
            <a:spLocks noGrp="1" noChangeArrowheads="1"/>
          </p:cNvSpPr>
          <p:nvPr>
            <p:ph type="ctrTitle"/>
          </p:nvPr>
        </p:nvSpPr>
        <p:spPr bwMode="auto">
          <a:xfrm>
            <a:off x="1401763" y="304800"/>
            <a:ext cx="6338887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4000" b="1" u="sng" smtClean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化學工程與材料工程學系 </a:t>
            </a:r>
            <a:r>
              <a:rPr lang="en-US" altLang="zh-TW" sz="4000" b="1" u="sng" smtClean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4000" b="1" u="sng" smtClean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化材系</a:t>
            </a:r>
            <a:r>
              <a:rPr lang="en-US" altLang="zh-TW" sz="4000" b="1" u="sng" smtClean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) </a:t>
            </a:r>
            <a:r>
              <a:rPr lang="zh-TW" altLang="en-US" sz="4000" b="1" u="sng" smtClean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簡 史</a:t>
            </a:r>
          </a:p>
        </p:txBody>
      </p:sp>
      <p:sp>
        <p:nvSpPr>
          <p:cNvPr id="6148" name="內容版面配置區 2"/>
          <p:cNvSpPr>
            <a:spLocks/>
          </p:cNvSpPr>
          <p:nvPr/>
        </p:nvSpPr>
        <p:spPr bwMode="auto">
          <a:xfrm>
            <a:off x="742950" y="1866900"/>
            <a:ext cx="8218488" cy="499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>
              <a:spcBef>
                <a:spcPct val="20000"/>
              </a:spcBef>
              <a:buClr>
                <a:srgbClr val="A50021"/>
              </a:buClr>
              <a:buFont typeface="Wingdings" pitchFamily="2" charset="2"/>
              <a:buChar char="u"/>
            </a:pPr>
            <a:r>
              <a:rPr lang="zh-TW" altLang="zh-TW" sz="2000" b="1">
                <a:solidFill>
                  <a:srgbClr val="000099"/>
                </a:solidFill>
                <a:latin typeface="Arial" pitchFamily="34" charset="0"/>
                <a:ea typeface="標楷體" pitchFamily="65" charset="-120"/>
              </a:rPr>
              <a:t>本系前身為化學工程學系，成立於1969</a:t>
            </a:r>
            <a:r>
              <a:rPr lang="zh-TW" altLang="en-US" sz="2000" b="1">
                <a:solidFill>
                  <a:srgbClr val="000099"/>
                </a:solidFill>
                <a:latin typeface="Arial" pitchFamily="34" charset="0"/>
                <a:ea typeface="標楷體" pitchFamily="65" charset="-120"/>
              </a:rPr>
              <a:t>年。</a:t>
            </a:r>
          </a:p>
          <a:p>
            <a:pPr algn="just">
              <a:spcBef>
                <a:spcPct val="50000"/>
              </a:spcBef>
              <a:buClr>
                <a:srgbClr val="A50021"/>
              </a:buClr>
              <a:buFont typeface="Wingdings" pitchFamily="2" charset="2"/>
              <a:buChar char="u"/>
            </a:pPr>
            <a:r>
              <a:rPr lang="zh-TW" altLang="zh-TW" sz="2000" b="1">
                <a:solidFill>
                  <a:srgbClr val="000099"/>
                </a:solidFill>
                <a:latin typeface="Arial" pitchFamily="34" charset="0"/>
                <a:ea typeface="標楷體" pitchFamily="65" charset="-120"/>
              </a:rPr>
              <a:t>1976年設碩士班</a:t>
            </a:r>
            <a:r>
              <a:rPr lang="zh-TW" altLang="en-US" sz="2000" b="1">
                <a:solidFill>
                  <a:srgbClr val="000099"/>
                </a:solidFill>
                <a:latin typeface="Arial" pitchFamily="34" charset="0"/>
                <a:ea typeface="標楷體" pitchFamily="65" charset="-120"/>
              </a:rPr>
              <a:t>，</a:t>
            </a:r>
            <a:r>
              <a:rPr lang="zh-TW" altLang="zh-TW" sz="2000" b="1">
                <a:solidFill>
                  <a:srgbClr val="000099"/>
                </a:solidFill>
                <a:latin typeface="Arial" pitchFamily="34" charset="0"/>
                <a:ea typeface="標楷體" pitchFamily="65" charset="-120"/>
              </a:rPr>
              <a:t>1984設博士班</a:t>
            </a:r>
            <a:r>
              <a:rPr lang="zh-TW" altLang="en-US" sz="2000" b="1">
                <a:solidFill>
                  <a:srgbClr val="000099"/>
                </a:solidFill>
                <a:latin typeface="Arial" pitchFamily="34" charset="0"/>
                <a:ea typeface="標楷體" pitchFamily="65" charset="-120"/>
              </a:rPr>
              <a:t>。</a:t>
            </a:r>
          </a:p>
          <a:p>
            <a:pPr algn="just">
              <a:spcBef>
                <a:spcPct val="50000"/>
              </a:spcBef>
              <a:buClr>
                <a:srgbClr val="A50021"/>
              </a:buClr>
              <a:buFont typeface="Wingdings" pitchFamily="2" charset="2"/>
              <a:buChar char="u"/>
            </a:pPr>
            <a:r>
              <a:rPr lang="zh-TW" altLang="zh-TW" sz="2000" b="1">
                <a:solidFill>
                  <a:srgbClr val="000099"/>
                </a:solidFill>
                <a:latin typeface="Arial" pitchFamily="34" charset="0"/>
                <a:ea typeface="標楷體" pitchFamily="65" charset="-120"/>
              </a:rPr>
              <a:t>2001年納入材料工程，更名為</a:t>
            </a:r>
          </a:p>
          <a:p>
            <a:pPr algn="just">
              <a:spcBef>
                <a:spcPct val="20000"/>
              </a:spcBef>
              <a:buClr>
                <a:srgbClr val="A50021"/>
              </a:buClr>
              <a:buFont typeface="Wingdings" pitchFamily="2" charset="2"/>
              <a:buNone/>
            </a:pPr>
            <a:r>
              <a:rPr lang="zh-TW" altLang="zh-TW" sz="2000" b="1">
                <a:solidFill>
                  <a:srgbClr val="0000CC"/>
                </a:solidFill>
                <a:latin typeface="Arial" pitchFamily="34" charset="0"/>
                <a:ea typeface="標楷體" pitchFamily="65" charset="-120"/>
              </a:rPr>
              <a:t>             </a:t>
            </a:r>
            <a:r>
              <a:rPr lang="zh-TW" altLang="zh-TW" sz="2400" b="1">
                <a:solidFill>
                  <a:srgbClr val="A50021"/>
                </a:solidFill>
                <a:latin typeface="Arial" pitchFamily="34" charset="0"/>
                <a:ea typeface="標楷體" pitchFamily="65" charset="-120"/>
              </a:rPr>
              <a:t>『化學工程與材料工程學系』</a:t>
            </a:r>
            <a:endParaRPr lang="en-US" altLang="zh-TW" sz="2400" b="1">
              <a:solidFill>
                <a:srgbClr val="A50021"/>
              </a:solidFill>
              <a:latin typeface="Arial" pitchFamily="34" charset="0"/>
              <a:ea typeface="標楷體" pitchFamily="65" charset="-120"/>
            </a:endParaRPr>
          </a:p>
          <a:p>
            <a:pPr algn="just">
              <a:spcBef>
                <a:spcPct val="20000"/>
              </a:spcBef>
              <a:buClr>
                <a:srgbClr val="A50021"/>
              </a:buClr>
              <a:buFont typeface="Wingdings" pitchFamily="2" charset="2"/>
              <a:buNone/>
            </a:pPr>
            <a:r>
              <a:rPr lang="zh-TW" altLang="zh-TW" sz="2000" b="1">
                <a:solidFill>
                  <a:srgbClr val="0000CC"/>
                </a:solidFill>
                <a:latin typeface="Arial" pitchFamily="34" charset="0"/>
                <a:ea typeface="標楷體" pitchFamily="65" charset="-120"/>
              </a:rPr>
              <a:t>       </a:t>
            </a:r>
            <a:r>
              <a:rPr lang="zh-TW" altLang="zh-TW" sz="2000" b="1">
                <a:solidFill>
                  <a:srgbClr val="000099"/>
                </a:solidFill>
                <a:latin typeface="Arial" pitchFamily="34" charset="0"/>
                <a:ea typeface="標楷體" pitchFamily="65" charset="-120"/>
              </a:rPr>
              <a:t>成為全台首先結合此雙領域的</a:t>
            </a:r>
            <a:r>
              <a:rPr lang="zh-TW" altLang="en-US" sz="2000" b="1">
                <a:solidFill>
                  <a:srgbClr val="000099"/>
                </a:solidFill>
                <a:latin typeface="Arial" pitchFamily="34" charset="0"/>
                <a:ea typeface="標楷體" pitchFamily="65" charset="-120"/>
              </a:rPr>
              <a:t>公立</a:t>
            </a:r>
            <a:r>
              <a:rPr lang="zh-TW" altLang="zh-TW" sz="2000" b="1">
                <a:solidFill>
                  <a:srgbClr val="000099"/>
                </a:solidFill>
                <a:latin typeface="Arial" pitchFamily="34" charset="0"/>
                <a:ea typeface="標楷體" pitchFamily="65" charset="-120"/>
              </a:rPr>
              <a:t>科系。</a:t>
            </a:r>
          </a:p>
          <a:p>
            <a:pPr algn="just">
              <a:spcBef>
                <a:spcPct val="80000"/>
              </a:spcBef>
              <a:buClr>
                <a:srgbClr val="A50021"/>
              </a:buClr>
              <a:buFont typeface="Wingdings" pitchFamily="2" charset="2"/>
              <a:buChar char="u"/>
            </a:pPr>
            <a:r>
              <a:rPr lang="zh-TW" altLang="en-US" sz="2000" b="1">
                <a:solidFill>
                  <a:srgbClr val="000099"/>
                </a:solidFill>
                <a:latin typeface="Arial" pitchFamily="34" charset="0"/>
                <a:ea typeface="標楷體" pitchFamily="65" charset="-120"/>
                <a:cs typeface="Times New Roman" pitchFamily="18" charset="0"/>
              </a:rPr>
              <a:t>本系系徽為一六角苯環，其中包含金木水火之五行圖案。苯環象徵化學，六角型的結構相似板手，暗喻工程，其中金木水火又代表了多元化之材料</a:t>
            </a:r>
            <a:r>
              <a:rPr lang="zh-TW" altLang="en-US" sz="2000" b="1">
                <a:solidFill>
                  <a:srgbClr val="000099"/>
                </a:solidFill>
                <a:latin typeface="Arial" pitchFamily="34" charset="0"/>
                <a:ea typeface="標楷體" pitchFamily="65" charset="-120"/>
              </a:rPr>
              <a:t>。此系徽包含了本系的教育目標，將化學工程與材料工程做緊密結合。</a:t>
            </a:r>
          </a:p>
        </p:txBody>
      </p:sp>
      <p:grpSp>
        <p:nvGrpSpPr>
          <p:cNvPr id="6149" name="Group 12"/>
          <p:cNvGrpSpPr>
            <a:grpSpLocks noChangeAspect="1"/>
          </p:cNvGrpSpPr>
          <p:nvPr/>
        </p:nvGrpSpPr>
        <p:grpSpPr bwMode="auto">
          <a:xfrm>
            <a:off x="3727450" y="5118100"/>
            <a:ext cx="1687513" cy="1676400"/>
            <a:chOff x="2348" y="3206"/>
            <a:chExt cx="1063" cy="1056"/>
          </a:xfrm>
        </p:grpSpPr>
        <p:graphicFrame>
          <p:nvGraphicFramePr>
            <p:cNvPr id="6150" name="Object 10"/>
            <p:cNvGraphicFramePr>
              <a:graphicFrameLocks noChangeAspect="1"/>
            </p:cNvGraphicFramePr>
            <p:nvPr/>
          </p:nvGraphicFramePr>
          <p:xfrm>
            <a:off x="2348" y="3257"/>
            <a:ext cx="1063" cy="100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6" name="Photo Editor 影像" r:id="rId4" imgW="3514286" imgH="3400900" progId="MSPhotoEd.3">
                    <p:embed/>
                  </p:oleObj>
                </mc:Choice>
                <mc:Fallback>
                  <p:oleObj name="Photo Editor 影像" r:id="rId4" imgW="3514286" imgH="3400900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48" y="3257"/>
                          <a:ext cx="1063" cy="100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9050">
                              <a:solidFill>
                                <a:srgbClr val="A5002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151" name="Rectangle 11"/>
            <p:cNvSpPr>
              <a:spLocks noChangeAspect="1" noChangeArrowheads="1"/>
            </p:cNvSpPr>
            <p:nvPr/>
          </p:nvSpPr>
          <p:spPr bwMode="auto">
            <a:xfrm>
              <a:off x="2353" y="3206"/>
              <a:ext cx="1055" cy="1055"/>
            </a:xfrm>
            <a:prstGeom prst="rect">
              <a:avLst/>
            </a:prstGeom>
            <a:noFill/>
            <a:ln w="19050">
              <a:solidFill>
                <a:srgbClr val="A5002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89671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5"/>
          <p:cNvSpPr>
            <a:spLocks noChangeArrowheads="1"/>
          </p:cNvSpPr>
          <p:nvPr/>
        </p:nvSpPr>
        <p:spPr bwMode="auto">
          <a:xfrm>
            <a:off x="2063750" y="371475"/>
            <a:ext cx="5264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4000" b="1" u="sng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中大化材系現況及特色</a:t>
            </a:r>
          </a:p>
        </p:txBody>
      </p:sp>
      <p:sp>
        <p:nvSpPr>
          <p:cNvPr id="7171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5163" y="1111250"/>
            <a:ext cx="8061325" cy="1019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1463" indent="-271463" algn="just" eaLnBrk="1" hangingPunct="1">
              <a:lnSpc>
                <a:spcPct val="120000"/>
              </a:lnSpc>
              <a:spcBef>
                <a:spcPct val="50000"/>
              </a:spcBef>
            </a:pPr>
            <a:r>
              <a:rPr lang="zh-TW" altLang="en-US" sz="2200" b="1" smtClean="0">
                <a:solidFill>
                  <a:srgbClr val="0000CC"/>
                </a:solidFill>
                <a:ea typeface="標楷體" pitchFamily="65" charset="-120"/>
              </a:rPr>
              <a:t>本系目前有專任教授</a:t>
            </a:r>
            <a:r>
              <a:rPr lang="en-US" altLang="zh-TW" sz="2200" b="1" smtClean="0">
                <a:solidFill>
                  <a:srgbClr val="A50021"/>
                </a:solidFill>
                <a:ea typeface="標楷體" pitchFamily="65" charset="-120"/>
              </a:rPr>
              <a:t>20</a:t>
            </a:r>
            <a:r>
              <a:rPr lang="zh-TW" altLang="en-US" sz="2200" b="1" smtClean="0">
                <a:solidFill>
                  <a:srgbClr val="A50021"/>
                </a:solidFill>
                <a:ea typeface="標楷體" pitchFamily="65" charset="-120"/>
              </a:rPr>
              <a:t>位</a:t>
            </a:r>
            <a:r>
              <a:rPr lang="zh-TW" altLang="en-US" sz="2200" b="1" smtClean="0">
                <a:solidFill>
                  <a:srgbClr val="0000CC"/>
                </a:solidFill>
                <a:ea typeface="標楷體" pitchFamily="65" charset="-120"/>
              </a:rPr>
              <a:t>，兼任教授</a:t>
            </a:r>
            <a:r>
              <a:rPr lang="en-US" altLang="zh-TW" sz="2200" b="1" smtClean="0">
                <a:solidFill>
                  <a:srgbClr val="A50021"/>
                </a:solidFill>
                <a:ea typeface="標楷體" pitchFamily="65" charset="-120"/>
              </a:rPr>
              <a:t>6</a:t>
            </a:r>
            <a:r>
              <a:rPr lang="zh-TW" altLang="en-US" sz="2200" b="1" smtClean="0">
                <a:solidFill>
                  <a:srgbClr val="A50021"/>
                </a:solidFill>
                <a:ea typeface="標楷體" pitchFamily="65" charset="-120"/>
              </a:rPr>
              <a:t>位</a:t>
            </a:r>
            <a:r>
              <a:rPr lang="zh-TW" altLang="en-US" sz="2200" b="1" smtClean="0">
                <a:solidFill>
                  <a:srgbClr val="0000CC"/>
                </a:solidFill>
              </a:rPr>
              <a:t>，</a:t>
            </a:r>
            <a:r>
              <a:rPr lang="zh-TW" altLang="en-US" sz="2200" b="1" smtClean="0">
                <a:solidFill>
                  <a:srgbClr val="0000CC"/>
                </a:solidFill>
                <a:ea typeface="標楷體" pitchFamily="65" charset="-120"/>
              </a:rPr>
              <a:t>大學部學生</a:t>
            </a:r>
            <a:r>
              <a:rPr lang="en-US" altLang="zh-TW" sz="2200" b="1" smtClean="0">
                <a:solidFill>
                  <a:srgbClr val="A50021"/>
                </a:solidFill>
                <a:ea typeface="標楷體" pitchFamily="65" charset="-120"/>
              </a:rPr>
              <a:t>232</a:t>
            </a:r>
            <a:r>
              <a:rPr lang="zh-TW" altLang="en-US" sz="2200" b="1" smtClean="0">
                <a:solidFill>
                  <a:srgbClr val="A50021"/>
                </a:solidFill>
                <a:ea typeface="標楷體" pitchFamily="65" charset="-120"/>
              </a:rPr>
              <a:t>位</a:t>
            </a:r>
            <a:r>
              <a:rPr lang="zh-TW" altLang="en-US" sz="2200" b="1" smtClean="0">
                <a:solidFill>
                  <a:srgbClr val="0000CC"/>
                </a:solidFill>
                <a:ea typeface="標楷體" pitchFamily="65" charset="-120"/>
              </a:rPr>
              <a:t>，碩士班研究生</a:t>
            </a:r>
            <a:r>
              <a:rPr lang="en-US" altLang="zh-TW" sz="2200" b="1" smtClean="0">
                <a:solidFill>
                  <a:srgbClr val="A50021"/>
                </a:solidFill>
                <a:ea typeface="標楷體" pitchFamily="65" charset="-120"/>
              </a:rPr>
              <a:t>130</a:t>
            </a:r>
            <a:r>
              <a:rPr lang="zh-TW" altLang="en-US" sz="2200" b="1" smtClean="0">
                <a:solidFill>
                  <a:srgbClr val="A50021"/>
                </a:solidFill>
                <a:ea typeface="標楷體" pitchFamily="65" charset="-120"/>
              </a:rPr>
              <a:t>位</a:t>
            </a:r>
            <a:r>
              <a:rPr lang="zh-TW" altLang="en-US" sz="2200" b="1" smtClean="0">
                <a:ea typeface="標楷體" pitchFamily="65" charset="-120"/>
              </a:rPr>
              <a:t> </a:t>
            </a:r>
            <a:r>
              <a:rPr lang="en-US" altLang="zh-TW" sz="2200" b="1" smtClean="0">
                <a:solidFill>
                  <a:srgbClr val="0000CC"/>
                </a:solidFill>
                <a:ea typeface="標楷體" pitchFamily="65" charset="-120"/>
              </a:rPr>
              <a:t>(</a:t>
            </a:r>
            <a:r>
              <a:rPr lang="zh-TW" altLang="en-US" sz="2200" b="1" smtClean="0">
                <a:solidFill>
                  <a:srgbClr val="0000CC"/>
                </a:solidFill>
                <a:ea typeface="標楷體" pitchFamily="65" charset="-120"/>
              </a:rPr>
              <a:t>含</a:t>
            </a:r>
            <a:r>
              <a:rPr lang="en-US" altLang="zh-TW" sz="2200" b="1" smtClean="0">
                <a:solidFill>
                  <a:srgbClr val="0000CC"/>
                </a:solidFill>
                <a:ea typeface="標楷體" pitchFamily="65" charset="-120"/>
              </a:rPr>
              <a:t>2</a:t>
            </a:r>
            <a:r>
              <a:rPr lang="zh-TW" altLang="en-US" sz="2200" b="1" smtClean="0">
                <a:solidFill>
                  <a:srgbClr val="0000CC"/>
                </a:solidFill>
                <a:ea typeface="標楷體" pitchFamily="65" charset="-120"/>
              </a:rPr>
              <a:t>外籍生</a:t>
            </a:r>
            <a:r>
              <a:rPr lang="en-US" altLang="zh-TW" sz="2200" b="1" smtClean="0">
                <a:solidFill>
                  <a:srgbClr val="0000CC"/>
                </a:solidFill>
                <a:ea typeface="標楷體" pitchFamily="65" charset="-120"/>
              </a:rPr>
              <a:t>)</a:t>
            </a:r>
            <a:r>
              <a:rPr lang="en-US" altLang="zh-TW" sz="2200" b="1" smtClean="0">
                <a:ea typeface="標楷體" pitchFamily="65" charset="-120"/>
              </a:rPr>
              <a:t> </a:t>
            </a:r>
            <a:r>
              <a:rPr lang="zh-TW" altLang="en-US" sz="2200" b="1" smtClean="0">
                <a:solidFill>
                  <a:srgbClr val="0000CC"/>
                </a:solidFill>
                <a:ea typeface="標楷體" pitchFamily="65" charset="-120"/>
              </a:rPr>
              <a:t>，博士班研究生</a:t>
            </a:r>
            <a:r>
              <a:rPr lang="en-US" altLang="zh-TW" sz="2200" b="1" smtClean="0">
                <a:solidFill>
                  <a:srgbClr val="A50021"/>
                </a:solidFill>
                <a:ea typeface="標楷體" pitchFamily="65" charset="-120"/>
              </a:rPr>
              <a:t>44</a:t>
            </a:r>
            <a:r>
              <a:rPr lang="zh-TW" altLang="en-US" sz="2200" b="1" smtClean="0">
                <a:solidFill>
                  <a:srgbClr val="A50021"/>
                </a:solidFill>
                <a:ea typeface="標楷體" pitchFamily="65" charset="-120"/>
              </a:rPr>
              <a:t>位</a:t>
            </a:r>
            <a:r>
              <a:rPr lang="zh-TW" altLang="en-US" sz="2200" b="1" smtClean="0">
                <a:solidFill>
                  <a:srgbClr val="FF0000"/>
                </a:solidFill>
                <a:ea typeface="標楷體" pitchFamily="65" charset="-120"/>
              </a:rPr>
              <a:t> </a:t>
            </a:r>
            <a:r>
              <a:rPr lang="en-US" altLang="zh-TW" sz="2200" b="1" smtClean="0">
                <a:solidFill>
                  <a:srgbClr val="0000CC"/>
                </a:solidFill>
                <a:ea typeface="標楷體" pitchFamily="65" charset="-120"/>
              </a:rPr>
              <a:t>(</a:t>
            </a:r>
            <a:r>
              <a:rPr lang="zh-TW" altLang="en-US" sz="2200" b="1" smtClean="0">
                <a:solidFill>
                  <a:srgbClr val="0000CC"/>
                </a:solidFill>
                <a:ea typeface="標楷體" pitchFamily="65" charset="-120"/>
              </a:rPr>
              <a:t>含</a:t>
            </a:r>
            <a:r>
              <a:rPr lang="en-US" altLang="zh-TW" sz="2200" b="1" smtClean="0">
                <a:solidFill>
                  <a:srgbClr val="0000CC"/>
                </a:solidFill>
                <a:ea typeface="標楷體" pitchFamily="65" charset="-120"/>
              </a:rPr>
              <a:t>2</a:t>
            </a:r>
            <a:r>
              <a:rPr lang="zh-TW" altLang="en-US" sz="2200" b="1" smtClean="0">
                <a:solidFill>
                  <a:srgbClr val="0000CC"/>
                </a:solidFill>
                <a:ea typeface="標楷體" pitchFamily="65" charset="-120"/>
              </a:rPr>
              <a:t>外籍生</a:t>
            </a:r>
            <a:r>
              <a:rPr lang="en-US" altLang="zh-TW" sz="2200" b="1" smtClean="0">
                <a:solidFill>
                  <a:srgbClr val="0000CC"/>
                </a:solidFill>
                <a:ea typeface="標楷體" pitchFamily="65" charset="-120"/>
              </a:rPr>
              <a:t>) </a:t>
            </a:r>
            <a:r>
              <a:rPr lang="zh-TW" altLang="en-US" sz="2200" b="1" smtClean="0">
                <a:solidFill>
                  <a:srgbClr val="0000CC"/>
                </a:solidFill>
                <a:ea typeface="標楷體" pitchFamily="65" charset="-120"/>
              </a:rPr>
              <a:t>。</a:t>
            </a:r>
          </a:p>
        </p:txBody>
      </p:sp>
      <p:pic>
        <p:nvPicPr>
          <p:cNvPr id="717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075" y="2455863"/>
            <a:ext cx="6645275" cy="414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0953" name="Rectangle 9"/>
          <p:cNvSpPr>
            <a:spLocks noChangeArrowheads="1"/>
          </p:cNvSpPr>
          <p:nvPr/>
        </p:nvSpPr>
        <p:spPr bwMode="auto">
          <a:xfrm>
            <a:off x="1017588" y="3700463"/>
            <a:ext cx="1112837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36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標楷體" pitchFamily="65" charset="-120"/>
              </a:rPr>
              <a:t>系所特色</a:t>
            </a:r>
          </a:p>
        </p:txBody>
      </p:sp>
    </p:spTree>
    <p:extLst>
      <p:ext uri="{BB962C8B-B14F-4D97-AF65-F5344CB8AC3E}">
        <p14:creationId xmlns:p14="http://schemas.microsoft.com/office/powerpoint/2010/main" val="24371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4"/>
          <p:cNvSpPr txBox="1">
            <a:spLocks noChangeArrowheads="1"/>
          </p:cNvSpPr>
          <p:nvPr/>
        </p:nvSpPr>
        <p:spPr bwMode="auto">
          <a:xfrm>
            <a:off x="1979613" y="188913"/>
            <a:ext cx="5184775" cy="641350"/>
          </a:xfrm>
          <a:prstGeom prst="rect">
            <a:avLst/>
          </a:prstGeom>
          <a:solidFill>
            <a:srgbClr val="66FF99"/>
          </a:solidFill>
          <a:ln>
            <a:noFill/>
          </a:ln>
          <a:effectLst>
            <a:prstShdw prst="shdw11">
              <a:schemeClr val="bg2">
                <a:alpha val="50000"/>
              </a:scheme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3600" b="1">
                <a:solidFill>
                  <a:srgbClr val="000099"/>
                </a:solidFill>
                <a:latin typeface="Times New Roman" pitchFamily="18" charset="0"/>
                <a:ea typeface="標楷體" pitchFamily="65" charset="-120"/>
              </a:rPr>
              <a:t>中大化材系發展園地</a:t>
            </a:r>
          </a:p>
        </p:txBody>
      </p:sp>
      <p:pic>
        <p:nvPicPr>
          <p:cNvPr id="8195" name="Picture 5" descr="NA01441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401763"/>
            <a:ext cx="2362200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6" descr="NA01441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00" y="1401763"/>
            <a:ext cx="2362200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7" descr="NA01441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863" y="1401763"/>
            <a:ext cx="2362200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Oval 8"/>
          <p:cNvSpPr>
            <a:spLocks noChangeArrowheads="1"/>
          </p:cNvSpPr>
          <p:nvPr/>
        </p:nvSpPr>
        <p:spPr bwMode="auto">
          <a:xfrm>
            <a:off x="2019300" y="2071688"/>
            <a:ext cx="7620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CC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1400" b="1">
                <a:solidFill>
                  <a:srgbClr val="000099"/>
                </a:solidFill>
                <a:latin typeface="Times New Roman" pitchFamily="18" charset="0"/>
                <a:ea typeface="標楷體" pitchFamily="65" charset="-120"/>
              </a:rPr>
              <a:t>奈米觸媒</a:t>
            </a:r>
          </a:p>
        </p:txBody>
      </p:sp>
      <p:sp>
        <p:nvSpPr>
          <p:cNvPr id="8199" name="Oval 9"/>
          <p:cNvSpPr>
            <a:spLocks noChangeArrowheads="1"/>
          </p:cNvSpPr>
          <p:nvPr/>
        </p:nvSpPr>
        <p:spPr bwMode="auto">
          <a:xfrm>
            <a:off x="2095500" y="2986088"/>
            <a:ext cx="7620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CC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1400" b="1">
                <a:solidFill>
                  <a:srgbClr val="000099"/>
                </a:solidFill>
                <a:latin typeface="Times New Roman" pitchFamily="18" charset="0"/>
                <a:ea typeface="標楷體" pitchFamily="65" charset="-120"/>
              </a:rPr>
              <a:t>高分子</a:t>
            </a:r>
          </a:p>
        </p:txBody>
      </p:sp>
      <p:sp>
        <p:nvSpPr>
          <p:cNvPr id="8200" name="Oval 10"/>
          <p:cNvSpPr>
            <a:spLocks noChangeArrowheads="1"/>
          </p:cNvSpPr>
          <p:nvPr/>
        </p:nvSpPr>
        <p:spPr bwMode="auto">
          <a:xfrm>
            <a:off x="876300" y="3214688"/>
            <a:ext cx="7620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CC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1400" b="1">
                <a:solidFill>
                  <a:srgbClr val="000099"/>
                </a:solidFill>
                <a:latin typeface="Times New Roman" pitchFamily="18" charset="0"/>
                <a:ea typeface="標楷體" pitchFamily="65" charset="-120"/>
              </a:rPr>
              <a:t>奈米材料</a:t>
            </a:r>
          </a:p>
        </p:txBody>
      </p:sp>
      <p:sp>
        <p:nvSpPr>
          <p:cNvPr id="8201" name="Oval 11"/>
          <p:cNvSpPr>
            <a:spLocks noChangeArrowheads="1"/>
          </p:cNvSpPr>
          <p:nvPr/>
        </p:nvSpPr>
        <p:spPr bwMode="auto">
          <a:xfrm>
            <a:off x="6743700" y="2147888"/>
            <a:ext cx="7620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8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1400" b="1">
                <a:solidFill>
                  <a:srgbClr val="CC00CC"/>
                </a:solidFill>
                <a:latin typeface="Times New Roman" pitchFamily="18" charset="0"/>
                <a:ea typeface="標楷體" pitchFamily="65" charset="-120"/>
              </a:rPr>
              <a:t>生物奈米</a:t>
            </a:r>
          </a:p>
        </p:txBody>
      </p:sp>
      <p:sp>
        <p:nvSpPr>
          <p:cNvPr id="8202" name="Oval 12"/>
          <p:cNvSpPr>
            <a:spLocks noChangeArrowheads="1"/>
          </p:cNvSpPr>
          <p:nvPr/>
        </p:nvSpPr>
        <p:spPr bwMode="auto">
          <a:xfrm>
            <a:off x="6134100" y="3290888"/>
            <a:ext cx="7620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8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1400" b="1">
                <a:solidFill>
                  <a:srgbClr val="CC00CC"/>
                </a:solidFill>
                <a:latin typeface="Times New Roman" pitchFamily="18" charset="0"/>
                <a:ea typeface="標楷體" pitchFamily="65" charset="-120"/>
              </a:rPr>
              <a:t>組織工程</a:t>
            </a:r>
          </a:p>
        </p:txBody>
      </p:sp>
      <p:sp>
        <p:nvSpPr>
          <p:cNvPr id="8203" name="Oval 13"/>
          <p:cNvSpPr>
            <a:spLocks noChangeArrowheads="1"/>
          </p:cNvSpPr>
          <p:nvPr/>
        </p:nvSpPr>
        <p:spPr bwMode="auto">
          <a:xfrm>
            <a:off x="7581900" y="2986088"/>
            <a:ext cx="7620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8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1400" b="1">
                <a:solidFill>
                  <a:srgbClr val="CC00CC"/>
                </a:solidFill>
                <a:latin typeface="Times New Roman" pitchFamily="18" charset="0"/>
                <a:ea typeface="標楷體" pitchFamily="65" charset="-120"/>
              </a:rPr>
              <a:t>發酵工程</a:t>
            </a:r>
          </a:p>
        </p:txBody>
      </p:sp>
      <p:sp>
        <p:nvSpPr>
          <p:cNvPr id="8204" name="Oval 14"/>
          <p:cNvSpPr>
            <a:spLocks noChangeArrowheads="1"/>
          </p:cNvSpPr>
          <p:nvPr/>
        </p:nvSpPr>
        <p:spPr bwMode="auto">
          <a:xfrm>
            <a:off x="4152900" y="2071688"/>
            <a:ext cx="7620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1400" b="1">
                <a:solidFill>
                  <a:srgbClr val="004E00"/>
                </a:solidFill>
                <a:latin typeface="Times New Roman" pitchFamily="18" charset="0"/>
                <a:ea typeface="標楷體" pitchFamily="65" charset="-120"/>
              </a:rPr>
              <a:t>生物能</a:t>
            </a:r>
          </a:p>
        </p:txBody>
      </p:sp>
      <p:sp>
        <p:nvSpPr>
          <p:cNvPr id="8205" name="Oval 15"/>
          <p:cNvSpPr>
            <a:spLocks noChangeArrowheads="1"/>
          </p:cNvSpPr>
          <p:nvPr/>
        </p:nvSpPr>
        <p:spPr bwMode="auto">
          <a:xfrm>
            <a:off x="3238500" y="3290888"/>
            <a:ext cx="9906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1400" b="1">
                <a:solidFill>
                  <a:srgbClr val="004E00"/>
                </a:solidFill>
                <a:latin typeface="Times New Roman" pitchFamily="18" charset="0"/>
                <a:ea typeface="標楷體" pitchFamily="65" charset="-120"/>
              </a:rPr>
              <a:t>鋰電池科技</a:t>
            </a:r>
          </a:p>
        </p:txBody>
      </p:sp>
      <p:sp>
        <p:nvSpPr>
          <p:cNvPr id="8206" name="Oval 16"/>
          <p:cNvSpPr>
            <a:spLocks noChangeArrowheads="1"/>
          </p:cNvSpPr>
          <p:nvPr/>
        </p:nvSpPr>
        <p:spPr bwMode="auto">
          <a:xfrm>
            <a:off x="4914900" y="2986088"/>
            <a:ext cx="7620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1400" b="1">
                <a:solidFill>
                  <a:srgbClr val="004E00"/>
                </a:solidFill>
                <a:latin typeface="Times New Roman" pitchFamily="18" charset="0"/>
                <a:ea typeface="標楷體" pitchFamily="65" charset="-120"/>
              </a:rPr>
              <a:t>能源科技</a:t>
            </a:r>
          </a:p>
        </p:txBody>
      </p:sp>
      <p:sp>
        <p:nvSpPr>
          <p:cNvPr id="8207" name="Text Box 17"/>
          <p:cNvSpPr txBox="1">
            <a:spLocks noChangeArrowheads="1"/>
          </p:cNvSpPr>
          <p:nvPr/>
        </p:nvSpPr>
        <p:spPr bwMode="auto">
          <a:xfrm>
            <a:off x="1470025" y="911225"/>
            <a:ext cx="793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400" b="1">
                <a:solidFill>
                  <a:srgbClr val="A50021"/>
                </a:solidFill>
                <a:latin typeface="Times New Roman" pitchFamily="18" charset="0"/>
                <a:ea typeface="標楷體" pitchFamily="65" charset="-120"/>
              </a:rPr>
              <a:t>材料</a:t>
            </a:r>
          </a:p>
        </p:txBody>
      </p:sp>
      <p:sp>
        <p:nvSpPr>
          <p:cNvPr id="8208" name="Text Box 18"/>
          <p:cNvSpPr txBox="1">
            <a:spLocks noChangeArrowheads="1"/>
          </p:cNvSpPr>
          <p:nvPr/>
        </p:nvSpPr>
        <p:spPr bwMode="auto">
          <a:xfrm>
            <a:off x="6419850" y="912813"/>
            <a:ext cx="1403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400" b="1">
                <a:solidFill>
                  <a:srgbClr val="A50021"/>
                </a:solidFill>
                <a:latin typeface="Times New Roman" pitchFamily="18" charset="0"/>
                <a:ea typeface="標楷體" pitchFamily="65" charset="-120"/>
              </a:rPr>
              <a:t>生化工程</a:t>
            </a:r>
          </a:p>
        </p:txBody>
      </p:sp>
      <p:sp>
        <p:nvSpPr>
          <p:cNvPr id="8209" name="Text Box 19"/>
          <p:cNvSpPr txBox="1">
            <a:spLocks noChangeArrowheads="1"/>
          </p:cNvSpPr>
          <p:nvPr/>
        </p:nvSpPr>
        <p:spPr bwMode="auto">
          <a:xfrm>
            <a:off x="4191000" y="912813"/>
            <a:ext cx="793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400" b="1">
                <a:solidFill>
                  <a:srgbClr val="A50021"/>
                </a:solidFill>
                <a:latin typeface="Times New Roman" pitchFamily="18" charset="0"/>
                <a:ea typeface="標楷體" pitchFamily="65" charset="-120"/>
              </a:rPr>
              <a:t>能源</a:t>
            </a:r>
          </a:p>
        </p:txBody>
      </p:sp>
      <p:grpSp>
        <p:nvGrpSpPr>
          <p:cNvPr id="8210" name="Group 20"/>
          <p:cNvGrpSpPr>
            <a:grpSpLocks/>
          </p:cNvGrpSpPr>
          <p:nvPr/>
        </p:nvGrpSpPr>
        <p:grpSpPr bwMode="auto">
          <a:xfrm>
            <a:off x="917575" y="4064000"/>
            <a:ext cx="7242175" cy="1439863"/>
            <a:chOff x="768" y="2928"/>
            <a:chExt cx="4560" cy="1008"/>
          </a:xfrm>
        </p:grpSpPr>
        <p:sp>
          <p:nvSpPr>
            <p:cNvPr id="8215" name="Line 21"/>
            <p:cNvSpPr>
              <a:spLocks noChangeShapeType="1"/>
            </p:cNvSpPr>
            <p:nvPr/>
          </p:nvSpPr>
          <p:spPr bwMode="auto">
            <a:xfrm>
              <a:off x="768" y="3264"/>
              <a:ext cx="0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216" name="Line 22"/>
            <p:cNvSpPr>
              <a:spLocks noChangeShapeType="1"/>
            </p:cNvSpPr>
            <p:nvPr/>
          </p:nvSpPr>
          <p:spPr bwMode="auto">
            <a:xfrm>
              <a:off x="768" y="3264"/>
              <a:ext cx="45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217" name="Line 23"/>
            <p:cNvSpPr>
              <a:spLocks noChangeShapeType="1"/>
            </p:cNvSpPr>
            <p:nvPr/>
          </p:nvSpPr>
          <p:spPr bwMode="auto">
            <a:xfrm flipH="1">
              <a:off x="5328" y="3264"/>
              <a:ext cx="0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218" name="Line 24"/>
            <p:cNvSpPr>
              <a:spLocks noChangeShapeType="1"/>
            </p:cNvSpPr>
            <p:nvPr/>
          </p:nvSpPr>
          <p:spPr bwMode="auto">
            <a:xfrm flipH="1">
              <a:off x="768" y="3600"/>
              <a:ext cx="45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219" name="Line 25"/>
            <p:cNvSpPr>
              <a:spLocks noChangeShapeType="1"/>
            </p:cNvSpPr>
            <p:nvPr/>
          </p:nvSpPr>
          <p:spPr bwMode="auto">
            <a:xfrm>
              <a:off x="768" y="3936"/>
              <a:ext cx="45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220" name="Text Box 26"/>
            <p:cNvSpPr txBox="1">
              <a:spLocks noChangeArrowheads="1"/>
            </p:cNvSpPr>
            <p:nvPr/>
          </p:nvSpPr>
          <p:spPr bwMode="auto">
            <a:xfrm>
              <a:off x="950" y="3435"/>
              <a:ext cx="500" cy="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9pPr>
            </a:lstStyle>
            <a:p>
              <a:pPr eaLnBrk="1" hangingPunct="1"/>
              <a:r>
                <a:rPr lang="zh-TW" altLang="en-US" sz="2400" b="1">
                  <a:solidFill>
                    <a:srgbClr val="000099"/>
                  </a:solidFill>
                  <a:latin typeface="Times New Roman" pitchFamily="18" charset="0"/>
                  <a:ea typeface="標楷體" pitchFamily="65" charset="-120"/>
                </a:rPr>
                <a:t>教授</a:t>
              </a:r>
            </a:p>
          </p:txBody>
        </p:sp>
        <p:sp>
          <p:nvSpPr>
            <p:cNvPr id="8221" name="Text Box 27"/>
            <p:cNvSpPr txBox="1">
              <a:spLocks noChangeArrowheads="1"/>
            </p:cNvSpPr>
            <p:nvPr/>
          </p:nvSpPr>
          <p:spPr bwMode="auto">
            <a:xfrm>
              <a:off x="2016" y="2928"/>
              <a:ext cx="500" cy="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9pPr>
            </a:lstStyle>
            <a:p>
              <a:pPr eaLnBrk="1" hangingPunct="1"/>
              <a:r>
                <a:rPr lang="zh-TW" altLang="en-US" sz="2400" b="1">
                  <a:solidFill>
                    <a:srgbClr val="000099"/>
                  </a:solidFill>
                  <a:latin typeface="Times New Roman" pitchFamily="18" charset="0"/>
                  <a:ea typeface="標楷體" pitchFamily="65" charset="-120"/>
                </a:rPr>
                <a:t>學生</a:t>
              </a:r>
            </a:p>
          </p:txBody>
        </p:sp>
        <p:sp>
          <p:nvSpPr>
            <p:cNvPr id="8222" name="Text Box 28"/>
            <p:cNvSpPr txBox="1">
              <a:spLocks noChangeArrowheads="1"/>
            </p:cNvSpPr>
            <p:nvPr/>
          </p:nvSpPr>
          <p:spPr bwMode="auto">
            <a:xfrm>
              <a:off x="2400" y="3648"/>
              <a:ext cx="1556" cy="2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9pPr>
            </a:lstStyle>
            <a:p>
              <a:pPr eaLnBrk="1" hangingPunct="1"/>
              <a:r>
                <a:rPr lang="zh-TW" altLang="en-US" b="1">
                  <a:solidFill>
                    <a:srgbClr val="004E00"/>
                  </a:solidFill>
                  <a:latin typeface="標楷體" pitchFamily="65" charset="-120"/>
                  <a:ea typeface="標楷體" pitchFamily="65" charset="-120"/>
                </a:rPr>
                <a:t>化學 ； 化工 ； 材料</a:t>
              </a:r>
            </a:p>
          </p:txBody>
        </p:sp>
        <p:sp>
          <p:nvSpPr>
            <p:cNvPr id="8223" name="Text Box 29"/>
            <p:cNvSpPr txBox="1">
              <a:spLocks noChangeArrowheads="1"/>
            </p:cNvSpPr>
            <p:nvPr/>
          </p:nvSpPr>
          <p:spPr bwMode="auto">
            <a:xfrm>
              <a:off x="1440" y="3313"/>
              <a:ext cx="3858" cy="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9pPr>
            </a:lstStyle>
            <a:p>
              <a:pPr eaLnBrk="1" hangingPunct="1"/>
              <a:r>
                <a:rPr lang="zh-TW" altLang="en-US" b="1">
                  <a:solidFill>
                    <a:srgbClr val="A50021"/>
                  </a:solidFill>
                  <a:latin typeface="標楷體" pitchFamily="65" charset="-120"/>
                  <a:ea typeface="標楷體" pitchFamily="65" charset="-120"/>
                </a:rPr>
                <a:t>國科會；學界科專；產業科專；國家型計畫；產學合作；</a:t>
              </a:r>
              <a:r>
                <a:rPr lang="en-US" altLang="zh-TW" b="1">
                  <a:solidFill>
                    <a:srgbClr val="A50021"/>
                  </a:solidFill>
                  <a:latin typeface="Times New Roman" pitchFamily="18" charset="0"/>
                  <a:ea typeface="標楷體" pitchFamily="65" charset="-120"/>
                </a:rPr>
                <a:t>…</a:t>
              </a:r>
              <a:endParaRPr lang="en-US" altLang="zh-TW" b="1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</p:grpSp>
      <p:sp>
        <p:nvSpPr>
          <p:cNvPr id="8211" name="Oval 30"/>
          <p:cNvSpPr>
            <a:spLocks noChangeArrowheads="1"/>
          </p:cNvSpPr>
          <p:nvPr/>
        </p:nvSpPr>
        <p:spPr bwMode="auto">
          <a:xfrm>
            <a:off x="3033713" y="1470025"/>
            <a:ext cx="12192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1400" b="1">
                <a:solidFill>
                  <a:srgbClr val="004E00"/>
                </a:solidFill>
                <a:latin typeface="Times New Roman" pitchFamily="18" charset="0"/>
                <a:ea typeface="標楷體" pitchFamily="65" charset="-120"/>
              </a:rPr>
              <a:t>   </a:t>
            </a:r>
            <a:r>
              <a:rPr lang="zh-TW" altLang="en-US" sz="1400" b="1">
                <a:solidFill>
                  <a:srgbClr val="004E00"/>
                </a:solidFill>
                <a:latin typeface="Times New Roman" pitchFamily="18" charset="0"/>
                <a:ea typeface="標楷體" pitchFamily="65" charset="-120"/>
              </a:rPr>
              <a:t>能源、材料   </a:t>
            </a:r>
          </a:p>
        </p:txBody>
      </p:sp>
      <p:sp>
        <p:nvSpPr>
          <p:cNvPr id="8212" name="Oval 31"/>
          <p:cNvSpPr>
            <a:spLocks noChangeArrowheads="1"/>
          </p:cNvSpPr>
          <p:nvPr/>
        </p:nvSpPr>
        <p:spPr bwMode="auto">
          <a:xfrm>
            <a:off x="723900" y="2071688"/>
            <a:ext cx="7620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CC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1400" b="1">
                <a:solidFill>
                  <a:srgbClr val="000099"/>
                </a:solidFill>
                <a:latin typeface="Times New Roman" pitchFamily="18" charset="0"/>
                <a:ea typeface="標楷體" pitchFamily="65" charset="-120"/>
              </a:rPr>
              <a:t>電子材料</a:t>
            </a:r>
          </a:p>
        </p:txBody>
      </p:sp>
      <p:sp>
        <p:nvSpPr>
          <p:cNvPr id="8213" name="Oval 32"/>
          <p:cNvSpPr>
            <a:spLocks noChangeArrowheads="1"/>
          </p:cNvSpPr>
          <p:nvPr/>
        </p:nvSpPr>
        <p:spPr bwMode="auto">
          <a:xfrm>
            <a:off x="5710238" y="1684338"/>
            <a:ext cx="990600" cy="6096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8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1400" b="1">
                <a:solidFill>
                  <a:srgbClr val="CC00CC"/>
                </a:solidFill>
                <a:latin typeface="Times New Roman" pitchFamily="18" charset="0"/>
                <a:ea typeface="標楷體" pitchFamily="65" charset="-120"/>
              </a:rPr>
              <a:t>     </a:t>
            </a:r>
            <a:r>
              <a:rPr lang="zh-TW" altLang="en-US" sz="1400" b="1">
                <a:solidFill>
                  <a:srgbClr val="CC00CC"/>
                </a:solidFill>
                <a:latin typeface="Times New Roman" pitchFamily="18" charset="0"/>
                <a:ea typeface="標楷體" pitchFamily="65" charset="-120"/>
              </a:rPr>
              <a:t>膠體界面    </a:t>
            </a:r>
          </a:p>
        </p:txBody>
      </p:sp>
      <p:sp>
        <p:nvSpPr>
          <p:cNvPr id="8214" name="Text Box 6"/>
          <p:cNvSpPr txBox="1">
            <a:spLocks noChangeArrowheads="1"/>
          </p:cNvSpPr>
          <p:nvPr/>
        </p:nvSpPr>
        <p:spPr bwMode="auto">
          <a:xfrm>
            <a:off x="692150" y="5511800"/>
            <a:ext cx="82708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algn="just" eaLnBrk="1" hangingPunct="1"/>
            <a:r>
              <a:rPr lang="zh-TW" altLang="en-US" sz="2400" b="1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就業別：</a:t>
            </a:r>
            <a:r>
              <a:rPr lang="zh-TW" altLang="en-US" b="1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半導體製造業、顯示器製造業、生化及醫藥工業、印刷電路板製造業、其它電子工業製造業、電子工業用化學品製造業、石油化學工業、塑膠工業、化纖工業、環境工程</a:t>
            </a:r>
            <a:r>
              <a:rPr lang="zh-TW" altLang="en-US" b="1">
                <a:latin typeface="標楷體" pitchFamily="65" charset="-120"/>
                <a:ea typeface="標楷體" pitchFamily="65" charset="-12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7664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/>
          </p:cNvSpPr>
          <p:nvPr/>
        </p:nvSpPr>
        <p:spPr bwMode="auto">
          <a:xfrm>
            <a:off x="801688" y="44450"/>
            <a:ext cx="713898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zh-TW" altLang="en-US" sz="4000" b="1">
                <a:solidFill>
                  <a:srgbClr val="F5842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課程之組成</a:t>
            </a:r>
            <a:r>
              <a:rPr lang="en-US" altLang="zh-TW" sz="4000" b="1">
                <a:solidFill>
                  <a:srgbClr val="F5842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4000" b="1">
                <a:solidFill>
                  <a:srgbClr val="F5842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大學部</a:t>
            </a:r>
            <a:r>
              <a:rPr lang="en-US" altLang="zh-TW" sz="4000" b="1">
                <a:solidFill>
                  <a:srgbClr val="F5842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)</a:t>
            </a:r>
          </a:p>
        </p:txBody>
      </p:sp>
      <p:sp>
        <p:nvSpPr>
          <p:cNvPr id="9" name="圓角矩形 8"/>
          <p:cNvSpPr/>
          <p:nvPr/>
        </p:nvSpPr>
        <p:spPr>
          <a:xfrm>
            <a:off x="739775" y="1412875"/>
            <a:ext cx="8064500" cy="43180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400" b="1" dirty="0">
                <a:latin typeface="標楷體" pitchFamily="65" charset="-120"/>
                <a:ea typeface="標楷體" pitchFamily="65" charset="-120"/>
              </a:rPr>
              <a:t>化材系必修課程</a:t>
            </a:r>
          </a:p>
        </p:txBody>
      </p:sp>
      <p:sp>
        <p:nvSpPr>
          <p:cNvPr id="10" name="圓角矩形 9"/>
          <p:cNvSpPr/>
          <p:nvPr/>
        </p:nvSpPr>
        <p:spPr>
          <a:xfrm>
            <a:off x="668338" y="2349500"/>
            <a:ext cx="3240087" cy="4392613"/>
          </a:xfrm>
          <a:prstGeom prst="roundRect">
            <a:avLst>
              <a:gd name="adj" fmla="val 31523"/>
            </a:avLst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en-US" altLang="zh-TW" sz="2000" b="1" dirty="0">
              <a:solidFill>
                <a:srgbClr val="339933"/>
              </a:solidFill>
              <a:latin typeface="標楷體" pitchFamily="65" charset="-120"/>
              <a:ea typeface="標楷體" pitchFamily="65" charset="-120"/>
            </a:endParaRPr>
          </a:p>
          <a:p>
            <a:pPr algn="ctr">
              <a:defRPr/>
            </a:pPr>
            <a:r>
              <a:rPr lang="zh-TW" altLang="en-US" sz="2000" b="1" dirty="0">
                <a:solidFill>
                  <a:srgbClr val="339933"/>
                </a:solidFill>
                <a:latin typeface="標楷體" pitchFamily="65" charset="-120"/>
                <a:ea typeface="標楷體" pitchFamily="65" charset="-120"/>
              </a:rPr>
              <a:t>程序設計</a:t>
            </a:r>
            <a:endParaRPr lang="en-US" altLang="zh-TW" sz="2000" b="1" dirty="0">
              <a:solidFill>
                <a:srgbClr val="339933"/>
              </a:solidFill>
              <a:latin typeface="標楷體" pitchFamily="65" charset="-120"/>
              <a:ea typeface="標楷體" pitchFamily="65" charset="-120"/>
            </a:endParaRPr>
          </a:p>
          <a:p>
            <a:pPr algn="ctr">
              <a:defRPr/>
            </a:pPr>
            <a:r>
              <a:rPr lang="zh-TW" altLang="en-US" sz="2000" b="1" dirty="0">
                <a:solidFill>
                  <a:srgbClr val="339933"/>
                </a:solidFill>
                <a:latin typeface="標楷體" pitchFamily="65" charset="-120"/>
                <a:ea typeface="標楷體" pitchFamily="65" charset="-120"/>
              </a:rPr>
              <a:t>輸送現象與單元操作</a:t>
            </a:r>
          </a:p>
          <a:p>
            <a:pPr algn="ctr">
              <a:defRPr/>
            </a:pPr>
            <a:r>
              <a:rPr lang="en-US" altLang="zh-TW" sz="2000" b="1" dirty="0">
                <a:solidFill>
                  <a:srgbClr val="339933"/>
                </a:solidFill>
                <a:latin typeface="Times New Roman" pitchFamily="18" charset="0"/>
                <a:ea typeface="標楷體" pitchFamily="65" charset="-120"/>
              </a:rPr>
              <a:t>(I) (II) (III)</a:t>
            </a:r>
          </a:p>
          <a:p>
            <a:pPr algn="ctr">
              <a:defRPr/>
            </a:pPr>
            <a:r>
              <a:rPr lang="zh-TW" altLang="en-US" sz="2000" b="1" dirty="0">
                <a:solidFill>
                  <a:srgbClr val="339933"/>
                </a:solidFill>
                <a:ea typeface="標楷體" pitchFamily="65" charset="-120"/>
              </a:rPr>
              <a:t>化工與材料熱力學</a:t>
            </a:r>
            <a:r>
              <a:rPr lang="en-US" altLang="zh-TW" sz="2000" b="1" dirty="0">
                <a:solidFill>
                  <a:srgbClr val="339933"/>
                </a:solidFill>
                <a:latin typeface="Times New Roman" pitchFamily="18" charset="0"/>
                <a:ea typeface="標楷體" pitchFamily="65" charset="-120"/>
              </a:rPr>
              <a:t>(I)</a:t>
            </a:r>
          </a:p>
          <a:p>
            <a:pPr algn="ctr">
              <a:defRPr/>
            </a:pPr>
            <a:r>
              <a:rPr lang="zh-TW" altLang="en-US" sz="2000" b="1" dirty="0">
                <a:solidFill>
                  <a:srgbClr val="339933"/>
                </a:solidFill>
                <a:latin typeface="標楷體" pitchFamily="65" charset="-120"/>
                <a:ea typeface="標楷體" pitchFamily="65" charset="-120"/>
              </a:rPr>
              <a:t>化學反應工程</a:t>
            </a:r>
            <a:endParaRPr lang="en-US" altLang="zh-TW" sz="2000" b="1" dirty="0">
              <a:solidFill>
                <a:srgbClr val="339933"/>
              </a:solidFill>
              <a:latin typeface="標楷體" pitchFamily="65" charset="-120"/>
              <a:ea typeface="標楷體" pitchFamily="65" charset="-120"/>
            </a:endParaRPr>
          </a:p>
          <a:p>
            <a:pPr algn="ctr">
              <a:defRPr/>
            </a:pPr>
            <a:endParaRPr lang="en-US" altLang="zh-TW" b="1" dirty="0">
              <a:solidFill>
                <a:srgbClr val="339933"/>
              </a:solidFill>
              <a:latin typeface="標楷體" pitchFamily="65" charset="-120"/>
              <a:ea typeface="標楷體" pitchFamily="65" charset="-120"/>
            </a:endParaRPr>
          </a:p>
          <a:p>
            <a:pPr algn="ctr">
              <a:defRPr/>
            </a:pPr>
            <a:endParaRPr lang="en-US" altLang="zh-TW" b="1" dirty="0">
              <a:solidFill>
                <a:srgbClr val="4F6228"/>
              </a:solidFill>
              <a:latin typeface="標楷體" pitchFamily="65" charset="-120"/>
              <a:ea typeface="標楷體" pitchFamily="65" charset="-120"/>
            </a:endParaRPr>
          </a:p>
          <a:p>
            <a:pPr algn="ctr">
              <a:defRPr/>
            </a:pPr>
            <a:endParaRPr lang="en-US" altLang="zh-TW" b="1" dirty="0">
              <a:solidFill>
                <a:srgbClr val="4F6228"/>
              </a:solidFill>
              <a:latin typeface="標楷體" pitchFamily="65" charset="-120"/>
              <a:ea typeface="標楷體" pitchFamily="65" charset="-120"/>
            </a:endParaRPr>
          </a:p>
          <a:p>
            <a:pPr algn="ctr">
              <a:defRPr/>
            </a:pPr>
            <a:endParaRPr lang="en-US" altLang="zh-TW" sz="2000" b="1" dirty="0">
              <a:solidFill>
                <a:srgbClr val="339933"/>
              </a:solidFill>
              <a:latin typeface="標楷體" pitchFamily="65" charset="-120"/>
              <a:ea typeface="標楷體" pitchFamily="65" charset="-120"/>
            </a:endParaRPr>
          </a:p>
          <a:p>
            <a:pPr algn="ctr">
              <a:defRPr/>
            </a:pPr>
            <a:r>
              <a:rPr lang="zh-TW" altLang="en-US" sz="2000" b="1" dirty="0">
                <a:solidFill>
                  <a:srgbClr val="339933"/>
                </a:solidFill>
                <a:latin typeface="標楷體" pitchFamily="65" charset="-120"/>
                <a:ea typeface="標楷體" pitchFamily="65" charset="-120"/>
              </a:rPr>
              <a:t>生物工程概論</a:t>
            </a:r>
          </a:p>
        </p:txBody>
      </p:sp>
      <p:sp>
        <p:nvSpPr>
          <p:cNvPr id="12" name="圓角矩形 11"/>
          <p:cNvSpPr/>
          <p:nvPr/>
        </p:nvSpPr>
        <p:spPr>
          <a:xfrm>
            <a:off x="5635625" y="2349500"/>
            <a:ext cx="3311525" cy="4392613"/>
          </a:xfrm>
          <a:prstGeom prst="roundRect">
            <a:avLst>
              <a:gd name="adj" fmla="val 2508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en-US" altLang="zh-TW" sz="2000" b="1">
              <a:solidFill>
                <a:schemeClr val="accent2"/>
              </a:solidFill>
              <a:ea typeface="標楷體" pitchFamily="65" charset="-120"/>
            </a:endParaRPr>
          </a:p>
          <a:p>
            <a:pPr algn="ctr">
              <a:defRPr/>
            </a:pPr>
            <a:endParaRPr lang="en-US" altLang="zh-TW" sz="2000" b="1">
              <a:solidFill>
                <a:schemeClr val="accent2"/>
              </a:solidFill>
              <a:latin typeface="標楷體" pitchFamily="65" charset="-120"/>
              <a:ea typeface="標楷體" pitchFamily="65" charset="-120"/>
            </a:endParaRPr>
          </a:p>
          <a:p>
            <a:pPr algn="ctr">
              <a:defRPr/>
            </a:pPr>
            <a:r>
              <a:rPr lang="zh-TW" altLang="en-US" sz="2000" b="1">
                <a:solidFill>
                  <a:schemeClr val="accent2"/>
                </a:solidFill>
                <a:ea typeface="標楷體" pitchFamily="65" charset="-120"/>
              </a:rPr>
              <a:t>化工與材料熱力學</a:t>
            </a:r>
            <a:r>
              <a:rPr lang="en-US" altLang="zh-TW" sz="2000" b="1">
                <a:solidFill>
                  <a:schemeClr val="accent2"/>
                </a:solidFill>
                <a:latin typeface="Times New Roman" pitchFamily="18" charset="0"/>
                <a:ea typeface="標楷體" pitchFamily="65" charset="-120"/>
              </a:rPr>
              <a:t>(II)</a:t>
            </a:r>
          </a:p>
          <a:p>
            <a:pPr algn="ctr">
              <a:defRPr/>
            </a:pPr>
            <a:r>
              <a:rPr lang="zh-TW" altLang="en-US" sz="2000" b="1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  <a:t>固態物理導論</a:t>
            </a:r>
          </a:p>
          <a:p>
            <a:pPr algn="ctr">
              <a:defRPr/>
            </a:pPr>
            <a:endParaRPr lang="zh-TW" altLang="en-US" sz="2000" b="1">
              <a:solidFill>
                <a:schemeClr val="accent2"/>
              </a:solidFill>
              <a:latin typeface="標楷體" pitchFamily="65" charset="-120"/>
              <a:ea typeface="標楷體" pitchFamily="65" charset="-120"/>
            </a:endParaRPr>
          </a:p>
          <a:p>
            <a:pPr algn="ctr">
              <a:defRPr/>
            </a:pPr>
            <a:endParaRPr lang="zh-TW" altLang="en-US" b="1">
              <a:solidFill>
                <a:schemeClr val="accent2"/>
              </a:solidFill>
              <a:latin typeface="標楷體" pitchFamily="65" charset="-120"/>
              <a:ea typeface="標楷體" pitchFamily="65" charset="-120"/>
            </a:endParaRPr>
          </a:p>
          <a:p>
            <a:pPr algn="ctr">
              <a:defRPr/>
            </a:pPr>
            <a:endParaRPr lang="zh-TW" altLang="en-US" b="1">
              <a:solidFill>
                <a:schemeClr val="accent2"/>
              </a:solidFill>
              <a:latin typeface="標楷體" pitchFamily="65" charset="-120"/>
              <a:ea typeface="標楷體" pitchFamily="65" charset="-120"/>
            </a:endParaRPr>
          </a:p>
          <a:p>
            <a:pPr algn="ctr">
              <a:defRPr/>
            </a:pPr>
            <a:r>
              <a:rPr lang="zh-TW" altLang="en-US" sz="2000" b="1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  <a:t>結晶繞射概論</a:t>
            </a:r>
          </a:p>
          <a:p>
            <a:pPr algn="ctr">
              <a:defRPr/>
            </a:pPr>
            <a:endParaRPr lang="zh-TW" altLang="en-US" sz="2000" b="1">
              <a:solidFill>
                <a:schemeClr val="accent2"/>
              </a:solidFill>
              <a:latin typeface="標楷體" pitchFamily="65" charset="-120"/>
              <a:ea typeface="標楷體" pitchFamily="65" charset="-120"/>
            </a:endParaRPr>
          </a:p>
          <a:p>
            <a:pPr algn="ctr">
              <a:defRPr/>
            </a:pPr>
            <a:r>
              <a:rPr lang="zh-TW" altLang="en-US" sz="2000" b="1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  <a:t>結晶繞射概論</a:t>
            </a:r>
          </a:p>
          <a:p>
            <a:pPr algn="ctr">
              <a:defRPr/>
            </a:pPr>
            <a:r>
              <a:rPr lang="zh-TW" altLang="en-US" sz="2000" b="1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  <a:t>電子與陶瓷材料</a:t>
            </a:r>
          </a:p>
          <a:p>
            <a:pPr algn="ctr">
              <a:defRPr/>
            </a:pPr>
            <a:r>
              <a:rPr lang="zh-TW" altLang="en-US" sz="2000" b="1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  <a:t>材料化學</a:t>
            </a:r>
          </a:p>
          <a:p>
            <a:pPr algn="ctr">
              <a:defRPr/>
            </a:pPr>
            <a:endParaRPr lang="en-US" altLang="zh-TW" sz="2000">
              <a:solidFill>
                <a:schemeClr val="accent2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3" name="圓角矩形 12"/>
          <p:cNvSpPr/>
          <p:nvPr/>
        </p:nvSpPr>
        <p:spPr>
          <a:xfrm>
            <a:off x="739775" y="1844675"/>
            <a:ext cx="4032250" cy="431800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000" b="1" dirty="0">
                <a:latin typeface="標楷體" pitchFamily="65" charset="-120"/>
                <a:ea typeface="標楷體" pitchFamily="65" charset="-120"/>
              </a:rPr>
              <a:t>化工專業課程</a:t>
            </a:r>
          </a:p>
        </p:txBody>
      </p:sp>
      <p:sp>
        <p:nvSpPr>
          <p:cNvPr id="14" name="圓角矩形 13"/>
          <p:cNvSpPr/>
          <p:nvPr/>
        </p:nvSpPr>
        <p:spPr>
          <a:xfrm>
            <a:off x="4772025" y="1844675"/>
            <a:ext cx="4032250" cy="4318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000" b="1" dirty="0">
                <a:latin typeface="標楷體" pitchFamily="65" charset="-120"/>
                <a:ea typeface="標楷體" pitchFamily="65" charset="-120"/>
              </a:rPr>
              <a:t>材料專業課程</a:t>
            </a:r>
          </a:p>
        </p:txBody>
      </p:sp>
      <p:sp>
        <p:nvSpPr>
          <p:cNvPr id="16" name="圓角矩形 15"/>
          <p:cNvSpPr/>
          <p:nvPr/>
        </p:nvSpPr>
        <p:spPr>
          <a:xfrm>
            <a:off x="3619500" y="2492375"/>
            <a:ext cx="2376488" cy="3744913"/>
          </a:xfrm>
          <a:prstGeom prst="roundRect">
            <a:avLst/>
          </a:prstGeom>
          <a:solidFill>
            <a:schemeClr val="bg2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en-US" altLang="zh-TW" sz="2000" b="1" dirty="0">
              <a:solidFill>
                <a:srgbClr val="984807"/>
              </a:solidFill>
              <a:latin typeface="標楷體" pitchFamily="65" charset="-120"/>
              <a:ea typeface="標楷體" pitchFamily="65" charset="-120"/>
            </a:endParaRPr>
          </a:p>
          <a:p>
            <a:pPr algn="ctr">
              <a:defRPr/>
            </a:pPr>
            <a:r>
              <a:rPr lang="zh-TW" altLang="en-US" sz="2000" b="1" dirty="0">
                <a:solidFill>
                  <a:srgbClr val="984807"/>
                </a:solidFill>
                <a:latin typeface="標楷體" pitchFamily="65" charset="-120"/>
                <a:ea typeface="標楷體" pitchFamily="65" charset="-120"/>
              </a:rPr>
              <a:t>物理化學</a:t>
            </a:r>
            <a:endParaRPr lang="en-US" altLang="zh-TW" sz="2000" b="1" dirty="0">
              <a:solidFill>
                <a:srgbClr val="984807"/>
              </a:solidFill>
              <a:latin typeface="標楷體" pitchFamily="65" charset="-120"/>
              <a:ea typeface="標楷體" pitchFamily="65" charset="-120"/>
            </a:endParaRPr>
          </a:p>
          <a:p>
            <a:pPr algn="ctr">
              <a:defRPr/>
            </a:pPr>
            <a:r>
              <a:rPr lang="zh-TW" altLang="en-US" sz="2000" b="1" dirty="0">
                <a:solidFill>
                  <a:srgbClr val="984807"/>
                </a:solidFill>
                <a:latin typeface="標楷體" pitchFamily="65" charset="-120"/>
                <a:ea typeface="標楷體" pitchFamily="65" charset="-120"/>
              </a:rPr>
              <a:t>有機化學</a:t>
            </a:r>
            <a:endParaRPr lang="en-US" altLang="zh-TW" sz="2000" b="1" dirty="0">
              <a:solidFill>
                <a:srgbClr val="984807"/>
              </a:solidFill>
              <a:latin typeface="標楷體" pitchFamily="65" charset="-120"/>
              <a:ea typeface="標楷體" pitchFamily="65" charset="-120"/>
            </a:endParaRPr>
          </a:p>
          <a:p>
            <a:pPr algn="ctr">
              <a:defRPr/>
            </a:pPr>
            <a:r>
              <a:rPr lang="zh-TW" altLang="en-US" sz="2000" b="1" dirty="0">
                <a:solidFill>
                  <a:srgbClr val="984807"/>
                </a:solidFill>
                <a:latin typeface="標楷體" pitchFamily="65" charset="-120"/>
                <a:ea typeface="標楷體" pitchFamily="65" charset="-120"/>
              </a:rPr>
              <a:t>儀器分析</a:t>
            </a:r>
            <a:endParaRPr lang="en-US" altLang="zh-TW" sz="2000" b="1" dirty="0">
              <a:solidFill>
                <a:srgbClr val="984807"/>
              </a:solidFill>
              <a:latin typeface="標楷體" pitchFamily="65" charset="-120"/>
              <a:ea typeface="標楷體" pitchFamily="65" charset="-120"/>
            </a:endParaRPr>
          </a:p>
          <a:p>
            <a:pPr algn="ctr">
              <a:defRPr/>
            </a:pPr>
            <a:r>
              <a:rPr lang="zh-TW" altLang="en-US" sz="2000" b="1" dirty="0">
                <a:solidFill>
                  <a:srgbClr val="984807"/>
                </a:solidFill>
                <a:latin typeface="標楷體" pitchFamily="65" charset="-120"/>
                <a:ea typeface="標楷體" pitchFamily="65" charset="-120"/>
              </a:rPr>
              <a:t>化工與材料實驗</a:t>
            </a:r>
            <a:endParaRPr lang="en-US" altLang="zh-TW" sz="2000" b="1" dirty="0">
              <a:solidFill>
                <a:srgbClr val="984807"/>
              </a:solidFill>
              <a:latin typeface="標楷體" pitchFamily="65" charset="-120"/>
              <a:ea typeface="標楷體" pitchFamily="65" charset="-120"/>
            </a:endParaRPr>
          </a:p>
          <a:p>
            <a:pPr algn="ctr">
              <a:defRPr/>
            </a:pPr>
            <a:r>
              <a:rPr lang="en-US" altLang="zh-TW" sz="2000" b="1" dirty="0">
                <a:solidFill>
                  <a:srgbClr val="984807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(I)(II)(III)</a:t>
            </a:r>
          </a:p>
          <a:p>
            <a:pPr algn="ctr">
              <a:defRPr/>
            </a:pPr>
            <a:endParaRPr lang="en-US" altLang="zh-TW" b="1" dirty="0">
              <a:solidFill>
                <a:srgbClr val="984807"/>
              </a:solidFill>
              <a:latin typeface="標楷體" pitchFamily="65" charset="-120"/>
              <a:ea typeface="標楷體" pitchFamily="65" charset="-120"/>
            </a:endParaRPr>
          </a:p>
          <a:p>
            <a:pPr algn="ctr">
              <a:defRPr/>
            </a:pPr>
            <a:endParaRPr lang="en-US" altLang="zh-TW" b="1" dirty="0">
              <a:solidFill>
                <a:srgbClr val="984807"/>
              </a:solidFill>
              <a:latin typeface="標楷體" pitchFamily="65" charset="-120"/>
              <a:ea typeface="標楷體" pitchFamily="65" charset="-120"/>
            </a:endParaRPr>
          </a:p>
          <a:p>
            <a:pPr algn="ctr">
              <a:defRPr/>
            </a:pPr>
            <a:endParaRPr lang="en-US" altLang="zh-TW" b="1" dirty="0">
              <a:solidFill>
                <a:srgbClr val="984807"/>
              </a:solidFill>
              <a:latin typeface="標楷體" pitchFamily="65" charset="-120"/>
              <a:ea typeface="標楷體" pitchFamily="65" charset="-120"/>
            </a:endParaRPr>
          </a:p>
          <a:p>
            <a:pPr algn="ctr">
              <a:defRPr/>
            </a:pPr>
            <a:r>
              <a:rPr lang="zh-TW" altLang="en-US" sz="2000" b="1" dirty="0">
                <a:solidFill>
                  <a:srgbClr val="984807"/>
                </a:solidFill>
                <a:latin typeface="標楷體" pitchFamily="65" charset="-120"/>
                <a:ea typeface="標楷體" pitchFamily="65" charset="-120"/>
              </a:rPr>
              <a:t>高分子科學</a:t>
            </a:r>
            <a:endParaRPr lang="en-US" altLang="zh-TW" sz="2000" b="1" dirty="0">
              <a:solidFill>
                <a:srgbClr val="984807"/>
              </a:solidFill>
              <a:latin typeface="標楷體" pitchFamily="65" charset="-120"/>
              <a:ea typeface="標楷體" pitchFamily="65" charset="-120"/>
            </a:endParaRPr>
          </a:p>
          <a:p>
            <a:pPr algn="ctr">
              <a:defRPr/>
            </a:pPr>
            <a:r>
              <a:rPr lang="zh-TW" altLang="en-US" sz="2000" b="1" dirty="0">
                <a:solidFill>
                  <a:srgbClr val="984807"/>
                </a:solidFill>
                <a:latin typeface="標楷體" pitchFamily="65" charset="-120"/>
                <a:ea typeface="標楷體" pitchFamily="65" charset="-120"/>
              </a:rPr>
              <a:t>數值分析</a:t>
            </a:r>
            <a:endParaRPr lang="en-US" altLang="zh-TW" sz="2000" b="1" dirty="0">
              <a:solidFill>
                <a:srgbClr val="984807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7" name="圓角矩形 16"/>
          <p:cNvSpPr/>
          <p:nvPr/>
        </p:nvSpPr>
        <p:spPr>
          <a:xfrm>
            <a:off x="739775" y="4652963"/>
            <a:ext cx="8064500" cy="504825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400" b="1" u="sng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必選修課程規定 </a:t>
            </a:r>
            <a:r>
              <a:rPr lang="en-US" altLang="zh-TW" sz="2400" b="1" u="sng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6 </a:t>
            </a:r>
            <a:r>
              <a:rPr lang="zh-TW" altLang="en-US" sz="2400" b="1" u="sng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選 </a:t>
            </a:r>
            <a:r>
              <a:rPr lang="en-US" altLang="zh-TW" sz="2400" b="1" u="sng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2</a:t>
            </a:r>
          </a:p>
        </p:txBody>
      </p:sp>
      <p:sp>
        <p:nvSpPr>
          <p:cNvPr id="18" name="圓角矩形 17"/>
          <p:cNvSpPr/>
          <p:nvPr/>
        </p:nvSpPr>
        <p:spPr>
          <a:xfrm>
            <a:off x="4051300" y="6264275"/>
            <a:ext cx="1511300" cy="549275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400" b="1" dirty="0">
                <a:latin typeface="標楷體" pitchFamily="65" charset="-120"/>
                <a:ea typeface="標楷體" pitchFamily="65" charset="-120"/>
              </a:rPr>
              <a:t>工程倫理</a:t>
            </a:r>
          </a:p>
        </p:txBody>
      </p:sp>
      <p:sp>
        <p:nvSpPr>
          <p:cNvPr id="15" name="投影片編號版面配置區 14"/>
          <p:cNvSpPr txBox="1">
            <a:spLocks noGrp="1"/>
          </p:cNvSpPr>
          <p:nvPr/>
        </p:nvSpPr>
        <p:spPr>
          <a:xfrm>
            <a:off x="6753225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296F79AB-E2E4-47AD-982B-950EF39C9CB6}" type="slidenum">
              <a:rPr kumimoji="0" lang="zh-TW" altLang="en-US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45</a:t>
            </a:fld>
            <a:endParaRPr kumimoji="0" lang="zh-TW" altLang="en-US" sz="1200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9111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885078" y="1124744"/>
          <a:ext cx="7416823" cy="5416825"/>
        </p:xfrm>
        <a:graphic>
          <a:graphicData uri="http://schemas.openxmlformats.org/drawingml/2006/table">
            <a:tbl>
              <a:tblPr/>
              <a:tblGrid>
                <a:gridCol w="1396213"/>
                <a:gridCol w="2924266"/>
                <a:gridCol w="3096344"/>
              </a:tblGrid>
              <a:tr h="3431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200" kern="100" dirty="0">
                          <a:latin typeface="Times New Roman"/>
                          <a:ea typeface="標楷體"/>
                          <a:cs typeface="Times New Roman"/>
                        </a:rPr>
                        <a:t>修課年級</a:t>
                      </a:r>
                    </a:p>
                  </a:txBody>
                  <a:tcPr marL="127914" marR="127914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200" kern="100">
                          <a:latin typeface="Times New Roman"/>
                          <a:ea typeface="標楷體"/>
                          <a:cs typeface="Times New Roman"/>
                        </a:rPr>
                        <a:t>實驗課程</a:t>
                      </a:r>
                    </a:p>
                  </a:txBody>
                  <a:tcPr marL="127914" marR="127914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200" kern="100">
                          <a:latin typeface="Times New Roman"/>
                          <a:ea typeface="標楷體"/>
                          <a:cs typeface="Times New Roman"/>
                        </a:rPr>
                        <a:t>基礎課程</a:t>
                      </a:r>
                    </a:p>
                  </a:txBody>
                  <a:tcPr marL="127914" marR="127914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89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200" kern="100" dirty="0">
                          <a:latin typeface="Times New Roman"/>
                          <a:ea typeface="標楷體"/>
                          <a:cs typeface="Times New Roman"/>
                        </a:rPr>
                        <a:t>大一</a:t>
                      </a:r>
                    </a:p>
                  </a:txBody>
                  <a:tcPr marL="127914" marR="127914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200" kern="100" dirty="0">
                          <a:latin typeface="Times New Roman"/>
                          <a:ea typeface="標楷體"/>
                          <a:cs typeface="Times New Roman"/>
                        </a:rPr>
                        <a:t>基礎材料化學</a:t>
                      </a:r>
                      <a:r>
                        <a:rPr lang="zh-TW" sz="2200" kern="100" dirty="0" smtClean="0">
                          <a:latin typeface="Times New Roman"/>
                          <a:ea typeface="標楷體"/>
                          <a:cs typeface="Times New Roman"/>
                        </a:rPr>
                        <a:t>實驗</a:t>
                      </a:r>
                      <a:r>
                        <a:rPr lang="zh-TW" altLang="en-US" sz="2200" kern="100" dirty="0" smtClean="0">
                          <a:latin typeface="Times New Roman"/>
                          <a:ea typeface="標楷體"/>
                          <a:cs typeface="Times New Roman"/>
                        </a:rPr>
                        <a:t> </a:t>
                      </a:r>
                      <a:r>
                        <a:rPr lang="en-US" sz="2200" kern="100" dirty="0" smtClean="0">
                          <a:latin typeface="Times New Roman"/>
                          <a:ea typeface="標楷體"/>
                          <a:cs typeface="Times New Roman"/>
                        </a:rPr>
                        <a:t>I</a:t>
                      </a:r>
                      <a:endParaRPr lang="zh-TW" sz="2200" kern="100" dirty="0">
                        <a:latin typeface="Times New Roman"/>
                        <a:ea typeface="標楷體"/>
                        <a:cs typeface="Times New Roman"/>
                      </a:endParaRPr>
                    </a:p>
                  </a:txBody>
                  <a:tcPr marL="127914" marR="127914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200" kern="100" dirty="0" smtClean="0">
                          <a:latin typeface="Times New Roman"/>
                          <a:ea typeface="標楷體"/>
                          <a:cs typeface="Times New Roman"/>
                        </a:rPr>
                        <a:t>普通化學</a:t>
                      </a:r>
                      <a:endParaRPr lang="en-US" altLang="zh-TW" sz="2200" kern="100" dirty="0" smtClean="0">
                        <a:latin typeface="Times New Roman"/>
                        <a:ea typeface="標楷體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200" kern="100" dirty="0" smtClean="0">
                          <a:latin typeface="Times New Roman"/>
                          <a:ea typeface="標楷體"/>
                          <a:cs typeface="Times New Roman"/>
                        </a:rPr>
                        <a:t>化學與材料概論</a:t>
                      </a:r>
                      <a:endParaRPr lang="en-US" altLang="zh-TW" sz="2200" kern="100" dirty="0" smtClean="0">
                        <a:latin typeface="Times New Roman"/>
                        <a:ea typeface="標楷體"/>
                        <a:cs typeface="Times New Roman"/>
                      </a:endParaRPr>
                    </a:p>
                  </a:txBody>
                  <a:tcPr marL="127914" marR="127914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6644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200" kern="100">
                          <a:latin typeface="Times New Roman"/>
                          <a:ea typeface="標楷體"/>
                          <a:cs typeface="Times New Roman"/>
                        </a:rPr>
                        <a:t>大二</a:t>
                      </a:r>
                    </a:p>
                  </a:txBody>
                  <a:tcPr marL="127914" marR="127914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200" kern="100" dirty="0">
                          <a:latin typeface="Times New Roman"/>
                          <a:ea typeface="標楷體"/>
                          <a:cs typeface="Times New Roman"/>
                        </a:rPr>
                        <a:t>基礎材料化學</a:t>
                      </a:r>
                      <a:r>
                        <a:rPr lang="zh-TW" sz="2200" kern="100" dirty="0" smtClean="0">
                          <a:latin typeface="Times New Roman"/>
                          <a:ea typeface="標楷體"/>
                          <a:cs typeface="Times New Roman"/>
                        </a:rPr>
                        <a:t>實驗</a:t>
                      </a:r>
                      <a:r>
                        <a:rPr lang="zh-TW" altLang="en-US" sz="2200" kern="100" dirty="0" smtClean="0">
                          <a:latin typeface="Times New Roman"/>
                          <a:ea typeface="標楷體"/>
                          <a:cs typeface="Times New Roman"/>
                        </a:rPr>
                        <a:t> </a:t>
                      </a:r>
                      <a:r>
                        <a:rPr lang="zh-TW" sz="2200" kern="100" dirty="0" smtClean="0">
                          <a:latin typeface="Times New Roman"/>
                          <a:ea typeface="標楷體"/>
                          <a:cs typeface="Times New Roman"/>
                        </a:rPr>
                        <a:t>Ⅱ</a:t>
                      </a:r>
                      <a:endParaRPr lang="zh-TW" sz="2200" kern="100" dirty="0">
                        <a:latin typeface="Times New Roman"/>
                        <a:ea typeface="標楷體"/>
                        <a:cs typeface="Times New Roman"/>
                      </a:endParaRPr>
                    </a:p>
                  </a:txBody>
                  <a:tcPr marL="127914" marR="127914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200" kern="100" dirty="0" smtClean="0">
                          <a:latin typeface="Times New Roman"/>
                          <a:ea typeface="標楷體"/>
                          <a:cs typeface="Times New Roman"/>
                        </a:rPr>
                        <a:t>物理化學</a:t>
                      </a:r>
                      <a:endParaRPr lang="en-US" altLang="zh-TW" sz="2200" kern="100" dirty="0" smtClean="0">
                        <a:latin typeface="Times New Roman"/>
                        <a:ea typeface="標楷體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200" kern="100" dirty="0" smtClean="0">
                          <a:latin typeface="Times New Roman"/>
                          <a:ea typeface="標楷體"/>
                          <a:cs typeface="Times New Roman"/>
                        </a:rPr>
                        <a:t>有機化學</a:t>
                      </a:r>
                      <a:endParaRPr lang="en-US" altLang="zh-TW" sz="2200" kern="100" dirty="0" smtClean="0">
                        <a:latin typeface="Times New Roman"/>
                        <a:ea typeface="標楷體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200" kern="100" dirty="0" smtClean="0">
                          <a:latin typeface="Times New Roman"/>
                          <a:ea typeface="標楷體"/>
                          <a:cs typeface="Times New Roman"/>
                        </a:rPr>
                        <a:t>化學與材料概論</a:t>
                      </a:r>
                      <a:endParaRPr lang="en-US" altLang="zh-TW" sz="2200" kern="100" dirty="0" smtClean="0">
                        <a:latin typeface="Times New Roman"/>
                        <a:ea typeface="標楷體"/>
                        <a:cs typeface="Times New Roman"/>
                      </a:endParaRPr>
                    </a:p>
                  </a:txBody>
                  <a:tcPr marL="127914" marR="127914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5596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200" kern="100">
                          <a:latin typeface="Times New Roman"/>
                          <a:ea typeface="標楷體"/>
                          <a:cs typeface="Times New Roman"/>
                        </a:rPr>
                        <a:t>大二</a:t>
                      </a:r>
                    </a:p>
                  </a:txBody>
                  <a:tcPr marL="127914" marR="127914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200" kern="100" dirty="0">
                          <a:latin typeface="Times New Roman"/>
                          <a:ea typeface="標楷體"/>
                          <a:cs typeface="Times New Roman"/>
                        </a:rPr>
                        <a:t>基礎材料化學</a:t>
                      </a:r>
                      <a:r>
                        <a:rPr lang="zh-TW" sz="2200" kern="100" dirty="0" smtClean="0">
                          <a:latin typeface="Times New Roman"/>
                          <a:ea typeface="標楷體"/>
                          <a:cs typeface="Times New Roman"/>
                        </a:rPr>
                        <a:t>實驗</a:t>
                      </a:r>
                      <a:r>
                        <a:rPr lang="zh-TW" altLang="en-US" sz="2200" kern="100" dirty="0" smtClean="0">
                          <a:latin typeface="Times New Roman"/>
                          <a:ea typeface="標楷體"/>
                          <a:cs typeface="Times New Roman"/>
                        </a:rPr>
                        <a:t> </a:t>
                      </a:r>
                      <a:r>
                        <a:rPr lang="zh-TW" sz="2200" kern="100" dirty="0" smtClean="0">
                          <a:latin typeface="Times New Roman"/>
                          <a:ea typeface="標楷體"/>
                          <a:cs typeface="Times New Roman"/>
                        </a:rPr>
                        <a:t>Ⅲ</a:t>
                      </a:r>
                      <a:endParaRPr lang="zh-TW" sz="2200" kern="100" dirty="0">
                        <a:latin typeface="Times New Roman"/>
                        <a:ea typeface="標楷體"/>
                        <a:cs typeface="Times New Roman"/>
                      </a:endParaRPr>
                    </a:p>
                  </a:txBody>
                  <a:tcPr marL="127914" marR="127914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14652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200" kern="100" dirty="0">
                          <a:latin typeface="Times New Roman"/>
                          <a:ea typeface="標楷體"/>
                          <a:cs typeface="Times New Roman"/>
                        </a:rPr>
                        <a:t>大三</a:t>
                      </a:r>
                    </a:p>
                  </a:txBody>
                  <a:tcPr marL="127914" marR="127914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200" kern="100" dirty="0">
                          <a:latin typeface="Times New Roman"/>
                          <a:ea typeface="標楷體"/>
                          <a:cs typeface="Times New Roman"/>
                        </a:rPr>
                        <a:t>化工與材料</a:t>
                      </a:r>
                      <a:r>
                        <a:rPr lang="zh-TW" sz="2200" kern="100" dirty="0" smtClean="0">
                          <a:latin typeface="Times New Roman"/>
                          <a:ea typeface="標楷體"/>
                          <a:cs typeface="Times New Roman"/>
                        </a:rPr>
                        <a:t>實驗</a:t>
                      </a:r>
                      <a:r>
                        <a:rPr lang="zh-TW" altLang="en-US" sz="2200" kern="100" dirty="0" smtClean="0">
                          <a:latin typeface="Times New Roman"/>
                          <a:ea typeface="標楷體"/>
                          <a:cs typeface="Times New Roman"/>
                        </a:rPr>
                        <a:t> </a:t>
                      </a:r>
                      <a:r>
                        <a:rPr lang="en-US" sz="2200" kern="100" dirty="0" smtClean="0">
                          <a:latin typeface="Times New Roman"/>
                          <a:ea typeface="標楷體"/>
                          <a:cs typeface="Times New Roman"/>
                        </a:rPr>
                        <a:t>I</a:t>
                      </a:r>
                      <a:endParaRPr lang="zh-TW" sz="2200" kern="100" dirty="0">
                        <a:latin typeface="Times New Roman"/>
                        <a:ea typeface="標楷體"/>
                        <a:cs typeface="Times New Roman"/>
                      </a:endParaRPr>
                    </a:p>
                  </a:txBody>
                  <a:tcPr marL="127914" marR="127914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200" kern="100" dirty="0" smtClean="0">
                          <a:latin typeface="Times New Roman"/>
                          <a:ea typeface="標楷體"/>
                          <a:cs typeface="Times New Roman"/>
                        </a:rPr>
                        <a:t>物理化學</a:t>
                      </a:r>
                      <a:endParaRPr lang="en-US" altLang="zh-TW" sz="2200" kern="100" dirty="0" smtClean="0">
                        <a:latin typeface="Times New Roman"/>
                        <a:ea typeface="標楷體"/>
                        <a:cs typeface="Times New Roman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kern="100" dirty="0" smtClean="0">
                          <a:latin typeface="Times New Roman"/>
                          <a:ea typeface="標楷體"/>
                          <a:cs typeface="Times New Roman"/>
                        </a:rPr>
                        <a:t>有機化學</a:t>
                      </a:r>
                      <a:endParaRPr lang="en-US" altLang="zh-TW" sz="2200" kern="100" dirty="0" smtClean="0">
                        <a:latin typeface="Times New Roman"/>
                        <a:ea typeface="標楷體"/>
                        <a:cs typeface="Times New Roman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kern="100" dirty="0" smtClean="0">
                          <a:latin typeface="Times New Roman"/>
                          <a:ea typeface="標楷體"/>
                          <a:cs typeface="Times New Roman"/>
                        </a:rPr>
                        <a:t>材料化學</a:t>
                      </a:r>
                      <a:endParaRPr lang="en-US" altLang="zh-TW" sz="2200" kern="100" dirty="0" smtClean="0">
                        <a:latin typeface="Times New Roman"/>
                        <a:ea typeface="標楷體"/>
                        <a:cs typeface="Times New Roman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kern="100" dirty="0" smtClean="0">
                          <a:latin typeface="Times New Roman"/>
                          <a:ea typeface="標楷體"/>
                          <a:cs typeface="Times New Roman"/>
                        </a:rPr>
                        <a:t>儀器分析</a:t>
                      </a:r>
                      <a:endParaRPr lang="en-US" altLang="zh-TW" sz="2200" kern="100" dirty="0" smtClean="0">
                        <a:highlight>
                          <a:srgbClr val="FFFF00"/>
                        </a:highlight>
                        <a:latin typeface="Times New Roman"/>
                        <a:ea typeface="標楷體"/>
                        <a:cs typeface="Times New Roman"/>
                      </a:endParaRPr>
                    </a:p>
                  </a:txBody>
                  <a:tcPr marL="127914" marR="127914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6644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200" kern="100">
                          <a:latin typeface="Times New Roman"/>
                          <a:ea typeface="標楷體"/>
                          <a:cs typeface="Times New Roman"/>
                        </a:rPr>
                        <a:t>大三</a:t>
                      </a:r>
                    </a:p>
                  </a:txBody>
                  <a:tcPr marL="127914" marR="127914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200" kern="100" dirty="0">
                          <a:latin typeface="Times New Roman"/>
                          <a:ea typeface="標楷體"/>
                          <a:cs typeface="Times New Roman"/>
                        </a:rPr>
                        <a:t>化工與材料</a:t>
                      </a:r>
                      <a:r>
                        <a:rPr lang="zh-TW" sz="2200" kern="100" dirty="0" smtClean="0">
                          <a:latin typeface="Times New Roman"/>
                          <a:ea typeface="標楷體"/>
                          <a:cs typeface="Times New Roman"/>
                        </a:rPr>
                        <a:t>實驗</a:t>
                      </a:r>
                      <a:r>
                        <a:rPr lang="zh-TW" altLang="en-US" sz="2200" kern="100" dirty="0" smtClean="0">
                          <a:latin typeface="Times New Roman"/>
                          <a:ea typeface="標楷體"/>
                          <a:cs typeface="Times New Roman"/>
                        </a:rPr>
                        <a:t> </a:t>
                      </a:r>
                      <a:r>
                        <a:rPr lang="zh-TW" sz="2200" kern="100" dirty="0" smtClean="0">
                          <a:latin typeface="Times New Roman"/>
                          <a:ea typeface="新細明體"/>
                          <a:cs typeface="新細明體"/>
                        </a:rPr>
                        <a:t>Ⅱ</a:t>
                      </a:r>
                      <a:endParaRPr lang="zh-TW" sz="2200" kern="100" dirty="0">
                        <a:latin typeface="Times New Roman"/>
                        <a:ea typeface="標楷體"/>
                        <a:cs typeface="Times New Roman"/>
                      </a:endParaRPr>
                    </a:p>
                  </a:txBody>
                  <a:tcPr marL="127914" marR="127914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200" kern="100" dirty="0" smtClean="0">
                          <a:latin typeface="Times New Roman"/>
                          <a:ea typeface="標楷體"/>
                          <a:cs typeface="Times New Roman"/>
                        </a:rPr>
                        <a:t>化工與材料熱力學</a:t>
                      </a:r>
                      <a:endParaRPr lang="en-US" altLang="zh-TW" sz="2200" kern="100" dirty="0" smtClean="0">
                        <a:latin typeface="Times New Roman"/>
                        <a:ea typeface="標楷體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200" kern="100" dirty="0" smtClean="0">
                          <a:latin typeface="Times New Roman"/>
                          <a:ea typeface="標楷體"/>
                          <a:cs typeface="Times New Roman"/>
                        </a:rPr>
                        <a:t>化學反應工程</a:t>
                      </a:r>
                      <a:endParaRPr lang="en-US" altLang="zh-TW" sz="2200" kern="100" dirty="0" smtClean="0">
                        <a:latin typeface="Times New Roman"/>
                        <a:ea typeface="標楷體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200" kern="100" dirty="0" smtClean="0">
                          <a:latin typeface="Times New Roman"/>
                          <a:ea typeface="標楷體"/>
                          <a:cs typeface="Times New Roman"/>
                        </a:rPr>
                        <a:t>輸送</a:t>
                      </a:r>
                      <a:r>
                        <a:rPr lang="zh-TW" sz="2200" kern="100" dirty="0">
                          <a:latin typeface="Times New Roman"/>
                          <a:ea typeface="標楷體"/>
                          <a:cs typeface="Times New Roman"/>
                        </a:rPr>
                        <a:t>現象與單元</a:t>
                      </a:r>
                      <a:r>
                        <a:rPr lang="zh-TW" sz="2200" kern="100" dirty="0" smtClean="0">
                          <a:latin typeface="Times New Roman"/>
                          <a:ea typeface="標楷體"/>
                          <a:cs typeface="Times New Roman"/>
                        </a:rPr>
                        <a:t>操作</a:t>
                      </a:r>
                      <a:endParaRPr lang="en-US" altLang="zh-TW" sz="2200" kern="100" dirty="0" smtClean="0">
                        <a:latin typeface="Times New Roman"/>
                        <a:ea typeface="標楷體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200" kern="100" dirty="0" smtClean="0">
                          <a:latin typeface="Times New Roman"/>
                          <a:ea typeface="標楷體"/>
                          <a:cs typeface="Times New Roman"/>
                        </a:rPr>
                        <a:t>程序</a:t>
                      </a:r>
                      <a:r>
                        <a:rPr lang="zh-TW" sz="2200" kern="100" dirty="0">
                          <a:latin typeface="Times New Roman"/>
                          <a:ea typeface="標楷體"/>
                          <a:cs typeface="Times New Roman"/>
                        </a:rPr>
                        <a:t>設計</a:t>
                      </a:r>
                    </a:p>
                  </a:txBody>
                  <a:tcPr marL="127914" marR="127914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9108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200" kern="100">
                          <a:latin typeface="Times New Roman"/>
                          <a:ea typeface="標楷體"/>
                          <a:cs typeface="Times New Roman"/>
                        </a:rPr>
                        <a:t>大四</a:t>
                      </a:r>
                    </a:p>
                  </a:txBody>
                  <a:tcPr marL="127914" marR="127914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200" kern="100" dirty="0">
                          <a:latin typeface="Times New Roman"/>
                          <a:ea typeface="標楷體"/>
                          <a:cs typeface="Times New Roman"/>
                        </a:rPr>
                        <a:t>化工與材料</a:t>
                      </a:r>
                      <a:r>
                        <a:rPr lang="zh-TW" sz="2200" kern="100" dirty="0" smtClean="0">
                          <a:latin typeface="Times New Roman"/>
                          <a:ea typeface="標楷體"/>
                          <a:cs typeface="Times New Roman"/>
                        </a:rPr>
                        <a:t>實驗</a:t>
                      </a:r>
                      <a:r>
                        <a:rPr lang="zh-TW" altLang="en-US" sz="2200" kern="100" dirty="0" smtClean="0">
                          <a:latin typeface="Times New Roman"/>
                          <a:ea typeface="標楷體"/>
                          <a:cs typeface="Times New Roman"/>
                        </a:rPr>
                        <a:t> </a:t>
                      </a:r>
                      <a:r>
                        <a:rPr lang="zh-TW" sz="2200" kern="100" dirty="0" smtClean="0">
                          <a:latin typeface="Times New Roman"/>
                          <a:ea typeface="新細明體"/>
                          <a:cs typeface="新細明體"/>
                        </a:rPr>
                        <a:t>Ⅲ</a:t>
                      </a:r>
                      <a:endParaRPr lang="zh-TW" sz="2200" kern="100" dirty="0">
                        <a:latin typeface="Times New Roman"/>
                        <a:ea typeface="標楷體"/>
                        <a:cs typeface="Times New Roman"/>
                      </a:endParaRPr>
                    </a:p>
                  </a:txBody>
                  <a:tcPr marL="127914" marR="127914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標題 1"/>
          <p:cNvSpPr>
            <a:spLocks/>
          </p:cNvSpPr>
          <p:nvPr/>
        </p:nvSpPr>
        <p:spPr bwMode="auto">
          <a:xfrm>
            <a:off x="889000" y="44450"/>
            <a:ext cx="71389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kumimoji="0" lang="zh-TW" altLang="en-US" sz="4000" b="1" dirty="0">
                <a:solidFill>
                  <a:srgbClr val="F5842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課程之組成</a:t>
            </a:r>
            <a:r>
              <a:rPr kumimoji="0" lang="en-US" altLang="zh-TW" sz="4000" b="1" dirty="0">
                <a:solidFill>
                  <a:srgbClr val="F5842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(</a:t>
            </a:r>
            <a:r>
              <a:rPr kumimoji="0" lang="zh-TW" altLang="en-US" sz="4000" b="1" dirty="0">
                <a:solidFill>
                  <a:srgbClr val="F5842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實驗課程</a:t>
            </a:r>
            <a:r>
              <a:rPr kumimoji="0" lang="en-US" altLang="zh-TW" sz="4000" b="1" dirty="0">
                <a:solidFill>
                  <a:srgbClr val="F5842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2725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文字方塊 6"/>
          <p:cNvSpPr txBox="1">
            <a:spLocks noChangeArrowheads="1"/>
          </p:cNvSpPr>
          <p:nvPr/>
        </p:nvSpPr>
        <p:spPr bwMode="auto">
          <a:xfrm>
            <a:off x="6149975" y="2632075"/>
            <a:ext cx="3003550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800" b="1">
                <a:solidFill>
                  <a:srgbClr val="953735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大學部</a:t>
            </a:r>
            <a:r>
              <a:rPr lang="zh-TW" altLang="en-US" sz="240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必修學分</a:t>
            </a:r>
            <a:r>
              <a:rPr lang="zh-TW" altLang="en-US" sz="2400" b="1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</a:t>
            </a:r>
            <a:r>
              <a:rPr lang="en-US" altLang="zh-TW" sz="2400" b="1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111</a:t>
            </a:r>
            <a:endParaRPr lang="en-US" altLang="zh-TW" sz="2400" b="1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eaLnBrk="1" hangingPunct="1"/>
            <a:r>
              <a:rPr lang="zh-TW" altLang="en-US" sz="240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最低畢業學分 </a:t>
            </a:r>
            <a:r>
              <a:rPr lang="en-US" altLang="zh-TW" sz="2400" b="1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128</a:t>
            </a:r>
            <a:endParaRPr lang="en-US" altLang="zh-TW" sz="2400" b="1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215063" y="2636838"/>
            <a:ext cx="2928937" cy="9366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1126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13" y="0"/>
            <a:ext cx="5178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投影片編號版面配置區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12AD557C-73A2-405F-8B75-935E7C6693C6}" type="slidenum">
              <a:rPr kumimoji="0" lang="zh-TW" altLang="en-US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47</a:t>
            </a:fld>
            <a:endParaRPr kumimoji="0" lang="zh-TW" altLang="en-US" sz="1200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0588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AutoShape 2"/>
          <p:cNvSpPr>
            <a:spLocks noChangeArrowheads="1"/>
          </p:cNvSpPr>
          <p:nvPr/>
        </p:nvSpPr>
        <p:spPr bwMode="auto">
          <a:xfrm rot="5400000">
            <a:off x="3888582" y="1212056"/>
            <a:ext cx="1366838" cy="5184775"/>
          </a:xfrm>
          <a:prstGeom prst="upArrow">
            <a:avLst>
              <a:gd name="adj1" fmla="val 50000"/>
              <a:gd name="adj2" fmla="val 94832"/>
            </a:avLst>
          </a:prstGeom>
          <a:solidFill>
            <a:srgbClr val="99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TW" altLang="zh-TW">
              <a:latin typeface="Arial" pitchFamily="34" charset="0"/>
            </a:endParaRP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1036638" y="44450"/>
            <a:ext cx="2622550" cy="82391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4800">
                <a:latin typeface="標楷體" pitchFamily="65" charset="-120"/>
                <a:ea typeface="標楷體" pitchFamily="65" charset="-120"/>
                <a:sym typeface="Symbol" pitchFamily="18" charset="2"/>
              </a:rPr>
              <a:t>學生學習</a:t>
            </a:r>
          </a:p>
        </p:txBody>
      </p:sp>
      <p:sp>
        <p:nvSpPr>
          <p:cNvPr id="12292" name="AutoShape 4"/>
          <p:cNvSpPr>
            <a:spLocks noChangeArrowheads="1"/>
          </p:cNvSpPr>
          <p:nvPr/>
        </p:nvSpPr>
        <p:spPr bwMode="auto">
          <a:xfrm>
            <a:off x="3421063" y="958850"/>
            <a:ext cx="1365250" cy="5184775"/>
          </a:xfrm>
          <a:prstGeom prst="upArrow">
            <a:avLst>
              <a:gd name="adj1" fmla="val 50000"/>
              <a:gd name="adj2" fmla="val 94942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anchor="ctr"/>
          <a:lstStyle/>
          <a:p>
            <a:pPr algn="ctr"/>
            <a:endParaRPr lang="zh-TW" altLang="zh-TW">
              <a:latin typeface="Arial" pitchFamily="34" charset="0"/>
            </a:endParaRP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4211638" y="773113"/>
            <a:ext cx="24193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4400" b="1">
                <a:solidFill>
                  <a:srgbClr val="0000CC"/>
                </a:solidFill>
                <a:latin typeface="Arial" pitchFamily="34" charset="0"/>
                <a:ea typeface="標楷體" pitchFamily="65" charset="-120"/>
              </a:rPr>
              <a:t>專業學習</a:t>
            </a:r>
          </a:p>
        </p:txBody>
      </p:sp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6057900" y="4127500"/>
            <a:ext cx="2978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4400" b="1">
                <a:solidFill>
                  <a:srgbClr val="008000"/>
                </a:solidFill>
                <a:latin typeface="Arial" pitchFamily="34" charset="0"/>
                <a:ea typeface="標楷體" pitchFamily="65" charset="-120"/>
              </a:rPr>
              <a:t>軟實力培養</a:t>
            </a:r>
          </a:p>
        </p:txBody>
      </p:sp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4881563" y="1514475"/>
            <a:ext cx="323215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zh-TW" sz="240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＊</a:t>
            </a:r>
            <a:r>
              <a:rPr lang="zh-TW" altLang="en-US" sz="240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讀英文課本</a:t>
            </a:r>
            <a:r>
              <a:rPr lang="en-US" altLang="zh-TW" sz="240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40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普化</a:t>
            </a:r>
            <a:r>
              <a:rPr lang="en-US" altLang="zh-TW" sz="240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)</a:t>
            </a:r>
          </a:p>
          <a:p>
            <a:pPr eaLnBrk="1" hangingPunct="1"/>
            <a:r>
              <a:rPr lang="zh-TW" altLang="zh-TW" sz="240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＊</a:t>
            </a:r>
            <a:r>
              <a:rPr lang="zh-TW" altLang="en-US" sz="240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練習自己整理重點</a:t>
            </a:r>
          </a:p>
          <a:p>
            <a:pPr eaLnBrk="1" hangingPunct="1"/>
            <a:r>
              <a:rPr lang="zh-TW" altLang="zh-TW" sz="240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＊</a:t>
            </a:r>
            <a:r>
              <a:rPr lang="zh-TW" altLang="en-US" sz="240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團隊合作</a:t>
            </a:r>
            <a:r>
              <a:rPr lang="en-US" altLang="zh-TW" sz="240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(teamwork)</a:t>
            </a:r>
          </a:p>
        </p:txBody>
      </p:sp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4525963" y="4899025"/>
            <a:ext cx="409575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800">
                <a:solidFill>
                  <a:srgbClr val="008000"/>
                </a:solidFill>
                <a:latin typeface="Arial" pitchFamily="34" charset="0"/>
              </a:rPr>
              <a:t>＊</a:t>
            </a:r>
            <a:r>
              <a:rPr lang="zh-TW" altLang="en-US" sz="2800">
                <a:solidFill>
                  <a:srgbClr val="008000"/>
                </a:solidFill>
                <a:latin typeface="Arial" pitchFamily="34" charset="0"/>
                <a:ea typeface="標楷體" pitchFamily="65" charset="-120"/>
              </a:rPr>
              <a:t>英文檢定</a:t>
            </a:r>
          </a:p>
          <a:p>
            <a:pPr eaLnBrk="1" hangingPunct="1"/>
            <a:r>
              <a:rPr lang="zh-TW" altLang="en-US" sz="2800">
                <a:solidFill>
                  <a:srgbClr val="008000"/>
                </a:solidFill>
                <a:latin typeface="Arial" pitchFamily="34" charset="0"/>
              </a:rPr>
              <a:t>＊</a:t>
            </a:r>
            <a:r>
              <a:rPr lang="zh-TW" altLang="en-US" sz="2800">
                <a:solidFill>
                  <a:srgbClr val="008000"/>
                </a:solidFill>
                <a:latin typeface="Arial" pitchFamily="34" charset="0"/>
                <a:ea typeface="標楷體" pitchFamily="65" charset="-120"/>
              </a:rPr>
              <a:t>溝通、領導、合群合作</a:t>
            </a:r>
          </a:p>
          <a:p>
            <a:pPr eaLnBrk="1" hangingPunct="1"/>
            <a:r>
              <a:rPr lang="zh-TW" altLang="en-US" sz="2800">
                <a:solidFill>
                  <a:srgbClr val="008000"/>
                </a:solidFill>
                <a:latin typeface="標楷體" pitchFamily="65" charset="-120"/>
                <a:ea typeface="標楷體" pitchFamily="65" charset="-120"/>
              </a:rPr>
              <a:t>  </a:t>
            </a:r>
            <a:r>
              <a:rPr lang="en-US" altLang="zh-TW" sz="2800">
                <a:solidFill>
                  <a:srgbClr val="0080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800">
                <a:solidFill>
                  <a:srgbClr val="008000"/>
                </a:solidFill>
                <a:latin typeface="標楷體" pitchFamily="65" charset="-120"/>
                <a:ea typeface="標楷體" pitchFamily="65" charset="-120"/>
              </a:rPr>
              <a:t>系學會</a:t>
            </a:r>
            <a:r>
              <a:rPr lang="zh-TW" altLang="zh-TW" sz="2800">
                <a:solidFill>
                  <a:srgbClr val="008000"/>
                </a:solidFill>
                <a:latin typeface="Arial" pitchFamily="34" charset="0"/>
              </a:rPr>
              <a:t>、</a:t>
            </a:r>
            <a:r>
              <a:rPr lang="zh-TW" altLang="en-US" sz="2800">
                <a:solidFill>
                  <a:srgbClr val="008000"/>
                </a:solidFill>
                <a:latin typeface="標楷體" pitchFamily="65" charset="-120"/>
                <a:ea typeface="標楷體" pitchFamily="65" charset="-120"/>
              </a:rPr>
              <a:t>服務學習</a:t>
            </a:r>
            <a:r>
              <a:rPr lang="en-US" altLang="zh-TW" sz="2800">
                <a:solidFill>
                  <a:srgbClr val="008000"/>
                </a:solidFill>
                <a:latin typeface="標楷體" pitchFamily="65" charset="-120"/>
                <a:ea typeface="標楷體" pitchFamily="65" charset="-120"/>
              </a:rPr>
              <a:t>)</a:t>
            </a:r>
          </a:p>
        </p:txBody>
      </p:sp>
      <p:sp>
        <p:nvSpPr>
          <p:cNvPr id="12297" name="Text Box 9"/>
          <p:cNvSpPr txBox="1">
            <a:spLocks noChangeArrowheads="1"/>
          </p:cNvSpPr>
          <p:nvPr/>
        </p:nvSpPr>
        <p:spPr bwMode="auto">
          <a:xfrm>
            <a:off x="774700" y="4221163"/>
            <a:ext cx="307975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同儕壓力</a:t>
            </a:r>
          </a:p>
          <a:p>
            <a:pPr eaLnBrk="1" hangingPunct="1"/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    </a:t>
            </a:r>
            <a:r>
              <a:rPr lang="en-US" altLang="zh-TW" sz="2400">
                <a:latin typeface="標楷體" pitchFamily="65" charset="-120"/>
                <a:ea typeface="標楷體" pitchFamily="65" charset="-120"/>
              </a:rPr>
              <a:t>(peer pressure)</a:t>
            </a:r>
          </a:p>
          <a:p>
            <a:pPr eaLnBrk="1" hangingPunct="1"/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互動溝通</a:t>
            </a:r>
          </a:p>
          <a:p>
            <a:pPr eaLnBrk="1" hangingPunct="1"/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培養向心力</a:t>
            </a:r>
          </a:p>
        </p:txBody>
      </p:sp>
      <p:sp>
        <p:nvSpPr>
          <p:cNvPr id="12298" name="文字方塊 7"/>
          <p:cNvSpPr txBox="1">
            <a:spLocks noChangeArrowheads="1"/>
          </p:cNvSpPr>
          <p:nvPr/>
        </p:nvSpPr>
        <p:spPr bwMode="auto">
          <a:xfrm>
            <a:off x="576263" y="1109663"/>
            <a:ext cx="2851150" cy="124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800" b="1">
                <a:solidFill>
                  <a:srgbClr val="953735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大學部</a:t>
            </a:r>
          </a:p>
          <a:p>
            <a:pPr eaLnBrk="1" hangingPunct="1"/>
            <a:r>
              <a:rPr lang="zh-TW" altLang="en-US" sz="240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          必修學分</a:t>
            </a:r>
            <a:r>
              <a:rPr lang="zh-TW" altLang="en-US" sz="2400" b="1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</a:t>
            </a:r>
            <a:r>
              <a:rPr lang="en-US" altLang="zh-TW" sz="2400" b="1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111</a:t>
            </a:r>
            <a:endParaRPr lang="en-US" altLang="zh-TW" sz="2400" b="1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eaLnBrk="1" hangingPunct="1"/>
            <a:r>
              <a:rPr lang="en-US" altLang="zh-TW" sz="240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  </a:t>
            </a:r>
            <a:r>
              <a:rPr lang="zh-TW" altLang="en-US" sz="240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最低畢業學分 </a:t>
            </a:r>
            <a:r>
              <a:rPr lang="en-US" altLang="zh-TW" sz="2400" b="1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128</a:t>
            </a:r>
            <a:endParaRPr lang="en-US" altLang="zh-TW" sz="2400" b="1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pic>
        <p:nvPicPr>
          <p:cNvPr id="1229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346" b="17847"/>
          <a:stretch>
            <a:fillRect/>
          </a:stretch>
        </p:blipFill>
        <p:spPr bwMode="auto">
          <a:xfrm>
            <a:off x="7708900" y="0"/>
            <a:ext cx="1435100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968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/>
          </p:cNvSpPr>
          <p:nvPr/>
        </p:nvSpPr>
        <p:spPr bwMode="auto">
          <a:xfrm>
            <a:off x="1177925" y="53975"/>
            <a:ext cx="71389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kumimoji="0" lang="zh-TW" altLang="en-US" sz="4400" b="1">
                <a:solidFill>
                  <a:srgbClr val="F5842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教學成效及評量</a:t>
            </a:r>
          </a:p>
        </p:txBody>
      </p:sp>
      <p:sp>
        <p:nvSpPr>
          <p:cNvPr id="13315" name="Text Box 5"/>
          <p:cNvSpPr txBox="1">
            <a:spLocks noChangeArrowheads="1"/>
          </p:cNvSpPr>
          <p:nvPr/>
        </p:nvSpPr>
        <p:spPr bwMode="auto">
          <a:xfrm>
            <a:off x="741363" y="1989138"/>
            <a:ext cx="4181475" cy="4016375"/>
          </a:xfrm>
          <a:prstGeom prst="rect">
            <a:avLst/>
          </a:prstGeom>
          <a:noFill/>
          <a:ln w="25400">
            <a:solidFill>
              <a:srgbClr val="3399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3200">
                <a:latin typeface="Arial" pitchFamily="34" charset="0"/>
                <a:ea typeface="標楷體" pitchFamily="65" charset="-120"/>
              </a:rPr>
              <a:t>教學評量</a:t>
            </a:r>
          </a:p>
          <a:p>
            <a:pPr eaLnBrk="1" hangingPunct="1"/>
            <a:r>
              <a:rPr lang="zh-TW" altLang="en-US" sz="3200">
                <a:latin typeface="Arial" pitchFamily="34" charset="0"/>
                <a:ea typeface="標楷體" pitchFamily="65" charset="-120"/>
              </a:rPr>
              <a:t>    </a:t>
            </a:r>
            <a:r>
              <a:rPr lang="en-US" altLang="zh-TW" sz="3200">
                <a:latin typeface="Arial" pitchFamily="34" charset="0"/>
                <a:ea typeface="標楷體" pitchFamily="65" charset="-120"/>
              </a:rPr>
              <a:t>(</a:t>
            </a:r>
            <a:r>
              <a:rPr lang="zh-TW" altLang="en-US" sz="3200">
                <a:latin typeface="Arial" pitchFamily="34" charset="0"/>
                <a:ea typeface="標楷體" pitchFamily="65" charset="-120"/>
              </a:rPr>
              <a:t>期中</a:t>
            </a:r>
            <a:r>
              <a:rPr lang="zh-TW" altLang="zh-TW" sz="3200">
                <a:latin typeface="Arial" pitchFamily="34" charset="0"/>
              </a:rPr>
              <a:t>、</a:t>
            </a:r>
            <a:r>
              <a:rPr lang="zh-TW" altLang="en-US" sz="3200">
                <a:latin typeface="Arial" pitchFamily="34" charset="0"/>
                <a:ea typeface="標楷體" pitchFamily="65" charset="-120"/>
              </a:rPr>
              <a:t>期末</a:t>
            </a:r>
            <a:r>
              <a:rPr lang="en-US" altLang="zh-TW" sz="3200">
                <a:latin typeface="Arial" pitchFamily="34" charset="0"/>
                <a:ea typeface="標楷體" pitchFamily="65" charset="-120"/>
              </a:rPr>
              <a:t>)</a:t>
            </a:r>
          </a:p>
          <a:p>
            <a:pPr eaLnBrk="1" hangingPunct="1"/>
            <a:r>
              <a:rPr lang="zh-TW" altLang="en-US" sz="3200">
                <a:latin typeface="Arial" pitchFamily="34" charset="0"/>
                <a:ea typeface="標楷體" pitchFamily="65" charset="-120"/>
              </a:rPr>
              <a:t>課程助教</a:t>
            </a:r>
          </a:p>
          <a:p>
            <a:pPr eaLnBrk="1" hangingPunct="1"/>
            <a:r>
              <a:rPr lang="zh-TW" altLang="en-US" sz="3200">
                <a:latin typeface="Arial" pitchFamily="34" charset="0"/>
                <a:ea typeface="標楷體" pitchFamily="65" charset="-120"/>
              </a:rPr>
              <a:t>    </a:t>
            </a:r>
            <a:r>
              <a:rPr lang="en-US" altLang="zh-TW" sz="3200">
                <a:latin typeface="Arial" pitchFamily="34" charset="0"/>
                <a:ea typeface="標楷體" pitchFamily="65" charset="-120"/>
              </a:rPr>
              <a:t>(</a:t>
            </a:r>
            <a:r>
              <a:rPr lang="zh-TW" altLang="en-US" sz="3200">
                <a:latin typeface="Arial" pitchFamily="34" charset="0"/>
                <a:ea typeface="標楷體" pitchFamily="65" charset="-120"/>
              </a:rPr>
              <a:t>必修課三位助教</a:t>
            </a:r>
            <a:r>
              <a:rPr lang="en-US" altLang="zh-TW" sz="3200">
                <a:latin typeface="Arial" pitchFamily="34" charset="0"/>
                <a:ea typeface="標楷體" pitchFamily="65" charset="-120"/>
              </a:rPr>
              <a:t>)</a:t>
            </a:r>
          </a:p>
          <a:p>
            <a:pPr eaLnBrk="1" hangingPunct="1"/>
            <a:r>
              <a:rPr lang="zh-TW" altLang="en-US" sz="3200">
                <a:latin typeface="Arial" pitchFamily="34" charset="0"/>
                <a:ea typeface="標楷體" pitchFamily="65" charset="-120"/>
              </a:rPr>
              <a:t>開放自習教室</a:t>
            </a:r>
          </a:p>
          <a:p>
            <a:pPr eaLnBrk="1" hangingPunct="1"/>
            <a:r>
              <a:rPr lang="zh-TW" altLang="en-US" sz="3200">
                <a:latin typeface="Arial" pitchFamily="34" charset="0"/>
                <a:ea typeface="標楷體" pitchFamily="65" charset="-120"/>
              </a:rPr>
              <a:t>    </a:t>
            </a:r>
            <a:r>
              <a:rPr lang="en-US" altLang="zh-TW" sz="3200">
                <a:latin typeface="Arial" pitchFamily="34" charset="0"/>
                <a:ea typeface="標楷體" pitchFamily="65" charset="-120"/>
              </a:rPr>
              <a:t>(</a:t>
            </a:r>
            <a:r>
              <a:rPr lang="zh-TW" altLang="en-US" sz="3200">
                <a:latin typeface="Arial" pitchFamily="34" charset="0"/>
                <a:ea typeface="標楷體" pitchFamily="65" charset="-120"/>
              </a:rPr>
              <a:t>提供額外讀書空間</a:t>
            </a:r>
            <a:r>
              <a:rPr lang="en-US" altLang="zh-TW" sz="3200">
                <a:latin typeface="Arial" pitchFamily="34" charset="0"/>
                <a:ea typeface="標楷體" pitchFamily="65" charset="-120"/>
              </a:rPr>
              <a:t>)</a:t>
            </a:r>
          </a:p>
          <a:p>
            <a:pPr eaLnBrk="1" hangingPunct="1"/>
            <a:r>
              <a:rPr lang="zh-TW" altLang="en-US" sz="3200">
                <a:latin typeface="Arial" pitchFamily="34" charset="0"/>
                <a:ea typeface="標楷體" pitchFamily="65" charset="-120"/>
              </a:rPr>
              <a:t>補助英文檢定</a:t>
            </a:r>
          </a:p>
          <a:p>
            <a:pPr eaLnBrk="1" hangingPunct="1"/>
            <a:r>
              <a:rPr lang="zh-TW" altLang="en-US" sz="3200">
                <a:latin typeface="Arial" pitchFamily="34" charset="0"/>
                <a:ea typeface="標楷體" pitchFamily="65" charset="-120"/>
              </a:rPr>
              <a:t>    </a:t>
            </a:r>
            <a:r>
              <a:rPr lang="en-US" altLang="zh-TW" sz="3200">
                <a:latin typeface="Arial" pitchFamily="34" charset="0"/>
                <a:ea typeface="標楷體" pitchFamily="65" charset="-120"/>
              </a:rPr>
              <a:t>(</a:t>
            </a:r>
            <a:r>
              <a:rPr lang="zh-TW" altLang="en-US" sz="3200">
                <a:latin typeface="Arial" pitchFamily="34" charset="0"/>
                <a:ea typeface="標楷體" pitchFamily="65" charset="-120"/>
              </a:rPr>
              <a:t>提升語文能力</a:t>
            </a:r>
            <a:r>
              <a:rPr lang="en-US" altLang="zh-TW" sz="3200">
                <a:latin typeface="Arial" pitchFamily="34" charset="0"/>
                <a:ea typeface="標楷體" pitchFamily="65" charset="-120"/>
              </a:rPr>
              <a:t>)    </a:t>
            </a:r>
          </a:p>
        </p:txBody>
      </p:sp>
      <p:sp>
        <p:nvSpPr>
          <p:cNvPr id="13316" name="Text Box 12"/>
          <p:cNvSpPr txBox="1">
            <a:spLocks noChangeArrowheads="1"/>
          </p:cNvSpPr>
          <p:nvPr/>
        </p:nvSpPr>
        <p:spPr bwMode="auto">
          <a:xfrm>
            <a:off x="5072063" y="1992313"/>
            <a:ext cx="3481387" cy="4016375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3200">
                <a:latin typeface="Arial" pitchFamily="34" charset="0"/>
                <a:ea typeface="標楷體" pitchFamily="65" charset="-120"/>
              </a:rPr>
              <a:t>服務學習</a:t>
            </a:r>
          </a:p>
          <a:p>
            <a:pPr eaLnBrk="1" hangingPunct="1"/>
            <a:r>
              <a:rPr lang="zh-TW" altLang="en-US" sz="3200">
                <a:latin typeface="Arial" pitchFamily="34" charset="0"/>
                <a:ea typeface="標楷體" pitchFamily="65" charset="-120"/>
              </a:rPr>
              <a:t>    </a:t>
            </a:r>
            <a:r>
              <a:rPr lang="en-US" altLang="zh-TW" sz="3200">
                <a:latin typeface="Arial" pitchFamily="34" charset="0"/>
                <a:ea typeface="標楷體" pitchFamily="65" charset="-120"/>
              </a:rPr>
              <a:t>(</a:t>
            </a:r>
            <a:r>
              <a:rPr lang="zh-TW" altLang="en-US" sz="3200">
                <a:latin typeface="Arial" pitchFamily="34" charset="0"/>
                <a:ea typeface="標楷體" pitchFamily="65" charset="-120"/>
              </a:rPr>
              <a:t>校內</a:t>
            </a:r>
            <a:r>
              <a:rPr lang="zh-TW" altLang="zh-TW" sz="3200">
                <a:latin typeface="Arial" pitchFamily="34" charset="0"/>
              </a:rPr>
              <a:t>、</a:t>
            </a:r>
            <a:r>
              <a:rPr lang="zh-TW" altLang="en-US" sz="3200">
                <a:latin typeface="Arial" pitchFamily="34" charset="0"/>
                <a:ea typeface="標楷體" pitchFamily="65" charset="-120"/>
              </a:rPr>
              <a:t>外</a:t>
            </a:r>
            <a:r>
              <a:rPr lang="en-US" altLang="zh-TW" sz="3200">
                <a:latin typeface="Arial" pitchFamily="34" charset="0"/>
                <a:ea typeface="標楷體" pitchFamily="65" charset="-120"/>
              </a:rPr>
              <a:t>)</a:t>
            </a:r>
          </a:p>
          <a:p>
            <a:pPr eaLnBrk="1" hangingPunct="1"/>
            <a:r>
              <a:rPr lang="zh-TW" altLang="en-US" sz="3200">
                <a:latin typeface="Arial" pitchFamily="34" charset="0"/>
                <a:ea typeface="標楷體" pitchFamily="65" charset="-120"/>
              </a:rPr>
              <a:t>輔導系學會</a:t>
            </a:r>
          </a:p>
          <a:p>
            <a:pPr eaLnBrk="1" hangingPunct="1"/>
            <a:r>
              <a:rPr lang="zh-TW" altLang="en-US" sz="3200">
                <a:latin typeface="Arial" pitchFamily="34" charset="0"/>
                <a:ea typeface="標楷體" pitchFamily="65" charset="-120"/>
              </a:rPr>
              <a:t>     </a:t>
            </a:r>
            <a:r>
              <a:rPr lang="en-US" altLang="zh-TW" sz="3200">
                <a:latin typeface="Arial" pitchFamily="34" charset="0"/>
                <a:ea typeface="標楷體" pitchFamily="65" charset="-120"/>
              </a:rPr>
              <a:t>(</a:t>
            </a:r>
            <a:r>
              <a:rPr lang="zh-TW" altLang="en-US" sz="3200">
                <a:latin typeface="Arial" pitchFamily="34" charset="0"/>
                <a:ea typeface="標楷體" pitchFamily="65" charset="-120"/>
              </a:rPr>
              <a:t>提升學習效率</a:t>
            </a:r>
            <a:r>
              <a:rPr lang="en-US" altLang="zh-TW" sz="3200">
                <a:latin typeface="Arial" pitchFamily="34" charset="0"/>
                <a:ea typeface="標楷體" pitchFamily="65" charset="-120"/>
              </a:rPr>
              <a:t>)</a:t>
            </a:r>
          </a:p>
          <a:p>
            <a:pPr eaLnBrk="1" hangingPunct="1"/>
            <a:r>
              <a:rPr lang="zh-TW" altLang="en-US" sz="3200">
                <a:latin typeface="Arial" pitchFamily="34" charset="0"/>
                <a:ea typeface="標楷體" pitchFamily="65" charset="-120"/>
              </a:rPr>
              <a:t>落實導師制度</a:t>
            </a:r>
          </a:p>
          <a:p>
            <a:pPr eaLnBrk="1" hangingPunct="1"/>
            <a:r>
              <a:rPr lang="zh-TW" altLang="en-US" sz="3200">
                <a:latin typeface="Arial" pitchFamily="34" charset="0"/>
                <a:ea typeface="標楷體" pitchFamily="65" charset="-120"/>
              </a:rPr>
              <a:t>     </a:t>
            </a:r>
            <a:r>
              <a:rPr lang="en-US" altLang="zh-TW" sz="3200">
                <a:latin typeface="Arial" pitchFamily="34" charset="0"/>
                <a:ea typeface="標楷體" pitchFamily="65" charset="-120"/>
              </a:rPr>
              <a:t>(</a:t>
            </a:r>
            <a:r>
              <a:rPr lang="zh-TW" altLang="en-US" sz="3200">
                <a:latin typeface="Arial" pitchFamily="34" charset="0"/>
                <a:ea typeface="標楷體" pitchFamily="65" charset="-120"/>
              </a:rPr>
              <a:t>聯合導聚</a:t>
            </a:r>
            <a:r>
              <a:rPr lang="en-US" altLang="zh-TW" sz="3200">
                <a:latin typeface="Arial" pitchFamily="34" charset="0"/>
                <a:ea typeface="標楷體" pitchFamily="65" charset="-120"/>
              </a:rPr>
              <a:t>)</a:t>
            </a:r>
          </a:p>
          <a:p>
            <a:pPr eaLnBrk="1" hangingPunct="1"/>
            <a:r>
              <a:rPr lang="zh-TW" altLang="en-US" sz="3200">
                <a:latin typeface="Arial" pitchFamily="34" charset="0"/>
                <a:ea typeface="標楷體" pitchFamily="65" charset="-120"/>
              </a:rPr>
              <a:t>定期與學生座談</a:t>
            </a:r>
          </a:p>
          <a:p>
            <a:pPr eaLnBrk="1" hangingPunct="1"/>
            <a:r>
              <a:rPr lang="zh-TW" altLang="en-US" sz="3200">
                <a:latin typeface="Arial" pitchFamily="34" charset="0"/>
                <a:ea typeface="標楷體" pitchFamily="65" charset="-120"/>
              </a:rPr>
              <a:t>     </a:t>
            </a:r>
            <a:r>
              <a:rPr lang="en-US" altLang="zh-TW" sz="3200">
                <a:latin typeface="Arial" pitchFamily="34" charset="0"/>
                <a:ea typeface="標楷體" pitchFamily="65" charset="-120"/>
              </a:rPr>
              <a:t>(</a:t>
            </a:r>
            <a:r>
              <a:rPr lang="zh-TW" altLang="en-US" sz="3200">
                <a:latin typeface="Arial" pitchFamily="34" charset="0"/>
                <a:ea typeface="標楷體" pitchFamily="65" charset="-120"/>
              </a:rPr>
              <a:t>溝通</a:t>
            </a:r>
            <a:r>
              <a:rPr lang="zh-TW" altLang="zh-TW" sz="3200">
                <a:latin typeface="Arial" pitchFamily="34" charset="0"/>
              </a:rPr>
              <a:t>、</a:t>
            </a:r>
            <a:r>
              <a:rPr lang="zh-TW" altLang="en-US" sz="3200">
                <a:latin typeface="Arial" pitchFamily="34" charset="0"/>
                <a:ea typeface="標楷體" pitchFamily="65" charset="-120"/>
              </a:rPr>
              <a:t>改善</a:t>
            </a:r>
            <a:r>
              <a:rPr lang="en-US" altLang="zh-TW" sz="3200">
                <a:latin typeface="Arial" pitchFamily="34" charset="0"/>
                <a:ea typeface="標楷體" pitchFamily="65" charset="-120"/>
              </a:rPr>
              <a:t>)</a:t>
            </a:r>
          </a:p>
        </p:txBody>
      </p:sp>
      <p:sp>
        <p:nvSpPr>
          <p:cNvPr id="48143" name="Rectangle 15"/>
          <p:cNvSpPr>
            <a:spLocks noChangeArrowheads="1"/>
          </p:cNvSpPr>
          <p:nvPr/>
        </p:nvSpPr>
        <p:spPr bwMode="auto">
          <a:xfrm>
            <a:off x="715963" y="1131888"/>
            <a:ext cx="3841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kumimoji="0" lang="zh-TW" altLang="en-US" sz="3600" b="1">
                <a:solidFill>
                  <a:srgbClr val="BF5B0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標楷體" pitchFamily="65" charset="-120"/>
              </a:rPr>
              <a:t>注重學生學習成效</a:t>
            </a:r>
          </a:p>
        </p:txBody>
      </p:sp>
      <p:sp>
        <p:nvSpPr>
          <p:cNvPr id="8" name="投影片編號版面配置區 7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A8A9C54A-F032-457E-90F1-9E7EFE7F5351}" type="slidenum">
              <a:rPr kumimoji="0" lang="zh-TW" altLang="en-US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49</a:t>
            </a:fld>
            <a:endParaRPr kumimoji="0" lang="zh-TW" altLang="en-US" sz="1200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0090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 noChangeArrowheads="1"/>
          </p:cNvSpPr>
          <p:nvPr>
            <p:ph type="title"/>
          </p:nvPr>
        </p:nvSpPr>
        <p:spPr>
          <a:xfrm>
            <a:off x="539750" y="304800"/>
            <a:ext cx="8070850" cy="1431925"/>
          </a:xfrm>
        </p:spPr>
        <p:txBody>
          <a:bodyPr/>
          <a:lstStyle/>
          <a:p>
            <a:pPr algn="ctr" eaLnBrk="1" hangingPunct="1"/>
            <a:r>
              <a:rPr lang="zh-TW" altLang="en-US" dirty="0" smtClean="0"/>
              <a:t>國立中央大學工學院</a:t>
            </a:r>
          </a:p>
        </p:txBody>
      </p:sp>
      <p:sp>
        <p:nvSpPr>
          <p:cNvPr id="7171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066800" y="1371600"/>
            <a:ext cx="7315200" cy="5257800"/>
          </a:xfrm>
        </p:spPr>
        <p:txBody>
          <a:bodyPr/>
          <a:lstStyle/>
          <a:p>
            <a:pPr eaLnBrk="1" hangingPunct="1"/>
            <a:r>
              <a:rPr lang="zh-TW" altLang="en-US" dirty="0" smtClean="0">
                <a:solidFill>
                  <a:srgbClr val="C00000"/>
                </a:solidFill>
              </a:rPr>
              <a:t>化學工程與材料工程學系</a:t>
            </a:r>
          </a:p>
          <a:p>
            <a:pPr eaLnBrk="1" hangingPunct="1"/>
            <a:r>
              <a:rPr lang="zh-TW" altLang="en-US" dirty="0" smtClean="0">
                <a:solidFill>
                  <a:srgbClr val="C00000"/>
                </a:solidFill>
              </a:rPr>
              <a:t>土木工程學系</a:t>
            </a:r>
          </a:p>
          <a:p>
            <a:pPr eaLnBrk="1" hangingPunct="1"/>
            <a:r>
              <a:rPr lang="zh-TW" altLang="en-US" dirty="0" smtClean="0">
                <a:solidFill>
                  <a:srgbClr val="C00000"/>
                </a:solidFill>
              </a:rPr>
              <a:t>機械工程學系</a:t>
            </a:r>
          </a:p>
          <a:p>
            <a:pPr eaLnBrk="1" hangingPunct="1"/>
            <a:r>
              <a:rPr lang="zh-TW" altLang="en-US" dirty="0" smtClean="0"/>
              <a:t>環境工程研究所</a:t>
            </a:r>
          </a:p>
          <a:p>
            <a:pPr eaLnBrk="1" hangingPunct="1"/>
            <a:r>
              <a:rPr lang="zh-TW" altLang="en-US" dirty="0" smtClean="0"/>
              <a:t>營建管理研究所</a:t>
            </a:r>
          </a:p>
          <a:p>
            <a:pPr eaLnBrk="1" hangingPunct="1"/>
            <a:r>
              <a:rPr lang="zh-TW" altLang="en-US" dirty="0" smtClean="0"/>
              <a:t>材料科學與工程研究所</a:t>
            </a:r>
          </a:p>
          <a:p>
            <a:pPr eaLnBrk="1" hangingPunct="1"/>
            <a:r>
              <a:rPr lang="zh-TW" altLang="en-US" dirty="0" smtClean="0">
                <a:latin typeface="標楷體" pitchFamily="65" charset="-120"/>
              </a:rPr>
              <a:t>光機電工程研究所</a:t>
            </a:r>
          </a:p>
          <a:p>
            <a:pPr eaLnBrk="1" hangingPunct="1"/>
            <a:r>
              <a:rPr lang="zh-TW" altLang="en-US" dirty="0" smtClean="0">
                <a:latin typeface="標楷體" pitchFamily="65" charset="-120"/>
              </a:rPr>
              <a:t>生物醫學工程研究所</a:t>
            </a:r>
            <a:endParaRPr lang="zh-TW" altLang="en-US" dirty="0" smtClean="0"/>
          </a:p>
        </p:txBody>
      </p:sp>
      <p:sp>
        <p:nvSpPr>
          <p:cNvPr id="4" name="文字方塊 3"/>
          <p:cNvSpPr txBox="1"/>
          <p:nvPr/>
        </p:nvSpPr>
        <p:spPr>
          <a:xfrm>
            <a:off x="381000" y="1600200"/>
            <a:ext cx="4924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solidFill>
                  <a:srgbClr val="C00000"/>
                </a:solidFill>
                <a:latin typeface="+mn-ea"/>
                <a:ea typeface="+mn-ea"/>
              </a:rPr>
              <a:t>大</a:t>
            </a:r>
            <a:endParaRPr lang="en-US" altLang="zh-TW" dirty="0" smtClean="0">
              <a:solidFill>
                <a:srgbClr val="C00000"/>
              </a:solidFill>
              <a:latin typeface="+mn-ea"/>
              <a:ea typeface="+mn-ea"/>
            </a:endParaRPr>
          </a:p>
          <a:p>
            <a:r>
              <a:rPr lang="zh-TW" altLang="en-US" dirty="0" smtClean="0">
                <a:solidFill>
                  <a:srgbClr val="C00000"/>
                </a:solidFill>
                <a:latin typeface="+mn-ea"/>
                <a:ea typeface="+mn-ea"/>
              </a:rPr>
              <a:t>學</a:t>
            </a:r>
            <a:endParaRPr lang="en-US" altLang="zh-TW" dirty="0" smtClean="0">
              <a:solidFill>
                <a:srgbClr val="C00000"/>
              </a:solidFill>
              <a:latin typeface="+mn-ea"/>
              <a:ea typeface="+mn-ea"/>
            </a:endParaRPr>
          </a:p>
          <a:p>
            <a:r>
              <a:rPr lang="zh-TW" altLang="en-US" dirty="0" smtClean="0">
                <a:solidFill>
                  <a:srgbClr val="C00000"/>
                </a:solidFill>
                <a:latin typeface="+mn-ea"/>
                <a:ea typeface="+mn-ea"/>
              </a:rPr>
              <a:t>部</a:t>
            </a:r>
            <a:endParaRPr lang="zh-TW" altLang="en-US" dirty="0">
              <a:solidFill>
                <a:srgbClr val="C00000"/>
              </a:solidFill>
              <a:latin typeface="+mn-ea"/>
              <a:ea typeface="+mn-ea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381000" y="3276600"/>
            <a:ext cx="4924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+mn-ea"/>
                <a:ea typeface="+mn-ea"/>
              </a:rPr>
              <a:t>研</a:t>
            </a:r>
            <a:endParaRPr lang="en-US" altLang="zh-TW" dirty="0" smtClean="0">
              <a:latin typeface="+mn-ea"/>
              <a:ea typeface="+mn-ea"/>
            </a:endParaRPr>
          </a:p>
          <a:p>
            <a:endParaRPr lang="en-US" altLang="zh-TW" dirty="0" smtClean="0">
              <a:latin typeface="+mn-ea"/>
              <a:ea typeface="+mn-ea"/>
            </a:endParaRPr>
          </a:p>
          <a:p>
            <a:r>
              <a:rPr lang="zh-TW" altLang="en-US" dirty="0" smtClean="0">
                <a:latin typeface="+mn-ea"/>
                <a:ea typeface="+mn-ea"/>
              </a:rPr>
              <a:t>究</a:t>
            </a:r>
            <a:endParaRPr lang="en-US" altLang="zh-TW" dirty="0" smtClean="0">
              <a:latin typeface="+mn-ea"/>
              <a:ea typeface="+mn-ea"/>
            </a:endParaRPr>
          </a:p>
          <a:p>
            <a:endParaRPr lang="en-US" altLang="zh-TW" dirty="0" smtClean="0">
              <a:latin typeface="+mn-ea"/>
              <a:ea typeface="+mn-ea"/>
            </a:endParaRPr>
          </a:p>
          <a:p>
            <a:r>
              <a:rPr lang="zh-TW" altLang="en-US" dirty="0" smtClean="0">
                <a:latin typeface="+mn-ea"/>
                <a:ea typeface="+mn-ea"/>
              </a:rPr>
              <a:t>所</a:t>
            </a:r>
            <a:endParaRPr lang="zh-TW" altLang="en-US" dirty="0">
              <a:latin typeface="+mn-ea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zh-TW" smtClean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zh-TW" altLang="zh-TW" smtClean="0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838200"/>
            <a:ext cx="7010400" cy="564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zh-TW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zh-TW" altLang="zh-TW" smtClean="0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828675"/>
            <a:ext cx="8610600" cy="579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zh-TW" smtClean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zh-TW" altLang="zh-TW" smtClean="0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" y="1082675"/>
            <a:ext cx="8458200" cy="558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鋰電池</a:t>
            </a:r>
          </a:p>
        </p:txBody>
      </p:sp>
      <p:pic>
        <p:nvPicPr>
          <p:cNvPr id="13315" name="內容版面配置區 3" descr="200962143955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14400" y="1066800"/>
            <a:ext cx="7380288" cy="53292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/>
              <a:t>鋰電池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zh-TW" altLang="zh-TW" smtClean="0"/>
          </a:p>
        </p:txBody>
      </p:sp>
      <p:pic>
        <p:nvPicPr>
          <p:cNvPr id="14340" name="Picture 5" descr="gfey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025525"/>
            <a:ext cx="7543800" cy="568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橢圓 4"/>
          <p:cNvSpPr/>
          <p:nvPr/>
        </p:nvSpPr>
        <p:spPr>
          <a:xfrm>
            <a:off x="5791200" y="2057400"/>
            <a:ext cx="1676400" cy="762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/>
              <a:t>化學塗料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zh-TW" altLang="zh-TW" smtClean="0"/>
          </a:p>
        </p:txBody>
      </p:sp>
      <p:pic>
        <p:nvPicPr>
          <p:cNvPr id="15364" name="Picture 5" descr="stchaing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219200"/>
            <a:ext cx="7086600" cy="548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/>
              <a:t>有機分子結晶工程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zh-TW" altLang="zh-TW" smtClean="0"/>
          </a:p>
        </p:txBody>
      </p:sp>
      <p:pic>
        <p:nvPicPr>
          <p:cNvPr id="16388" name="Picture 5" descr="tulee-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1066800"/>
            <a:ext cx="4410075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/>
              <a:t>奈米金屬</a:t>
            </a:r>
            <a:r>
              <a:rPr lang="en-US" altLang="zh-TW" smtClean="0"/>
              <a:t>-</a:t>
            </a:r>
            <a:r>
              <a:rPr lang="zh-TW" altLang="en-US" smtClean="0"/>
              <a:t>硼觸媒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zh-TW" altLang="zh-TW" smtClean="0"/>
          </a:p>
        </p:txBody>
      </p:sp>
      <p:pic>
        <p:nvPicPr>
          <p:cNvPr id="17412" name="Picture 5" descr="ynzuchen-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371600"/>
            <a:ext cx="5486400" cy="533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081088" y="274638"/>
            <a:ext cx="7683500" cy="61245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2800" b="1" u="sng" dirty="0">
                <a:solidFill>
                  <a:srgbClr val="006533"/>
                </a:solidFill>
                <a:latin typeface="+mj-ea"/>
                <a:ea typeface="+mj-ea"/>
              </a:rPr>
              <a:t>畢業出路</a:t>
            </a:r>
          </a:p>
          <a:p>
            <a:pPr>
              <a:defRPr/>
            </a:pPr>
            <a:r>
              <a:rPr lang="zh-TW" altLang="en-US" sz="2800" dirty="0">
                <a:solidFill>
                  <a:srgbClr val="CD9B00"/>
                </a:solidFill>
                <a:latin typeface="+mj-ea"/>
                <a:ea typeface="+mj-ea"/>
              </a:rPr>
              <a:t> </a:t>
            </a:r>
            <a:endParaRPr lang="en-US" altLang="zh-TW" sz="2800" dirty="0">
              <a:solidFill>
                <a:srgbClr val="CD9B00"/>
              </a:solidFill>
              <a:latin typeface="+mj-ea"/>
              <a:ea typeface="+mj-ea"/>
            </a:endParaRPr>
          </a:p>
          <a:p>
            <a:pPr>
              <a:defRPr/>
            </a:pPr>
            <a:r>
              <a:rPr lang="zh-TW" altLang="en-US" sz="2800" dirty="0">
                <a:solidFill>
                  <a:srgbClr val="000000"/>
                </a:solidFill>
                <a:latin typeface="+mj-ea"/>
                <a:ea typeface="+mj-ea"/>
              </a:rPr>
              <a:t>設計工程師、化學工程師、製藥工業、半導</a:t>
            </a:r>
          </a:p>
          <a:p>
            <a:pPr>
              <a:defRPr/>
            </a:pPr>
            <a:r>
              <a:rPr lang="zh-TW" altLang="en-US" sz="2800" dirty="0">
                <a:solidFill>
                  <a:srgbClr val="000000"/>
                </a:solidFill>
                <a:latin typeface="+mj-ea"/>
                <a:ea typeface="+mj-ea"/>
              </a:rPr>
              <a:t>體與光電產業製程、檢驗與品管等等。</a:t>
            </a:r>
            <a:endParaRPr lang="en-US" altLang="zh-TW" sz="2800" dirty="0">
              <a:solidFill>
                <a:srgbClr val="000000"/>
              </a:solidFill>
              <a:latin typeface="+mj-ea"/>
              <a:ea typeface="+mj-ea"/>
            </a:endParaRPr>
          </a:p>
          <a:p>
            <a:pPr>
              <a:defRPr/>
            </a:pPr>
            <a:endParaRPr lang="en-US" altLang="zh-TW" sz="2800" dirty="0">
              <a:solidFill>
                <a:srgbClr val="000000"/>
              </a:solidFill>
              <a:latin typeface="+mj-ea"/>
              <a:ea typeface="+mj-ea"/>
            </a:endParaRPr>
          </a:p>
          <a:p>
            <a:pPr>
              <a:defRPr/>
            </a:pPr>
            <a:r>
              <a:rPr lang="zh-TW" altLang="en-US" sz="2800" dirty="0">
                <a:solidFill>
                  <a:srgbClr val="000000"/>
                </a:solidFill>
                <a:latin typeface="+mj-ea"/>
                <a:ea typeface="+mj-ea"/>
              </a:rPr>
              <a:t>新興科技如基因工程、奈米材料、替代能源</a:t>
            </a:r>
          </a:p>
          <a:p>
            <a:pPr>
              <a:defRPr/>
            </a:pPr>
            <a:r>
              <a:rPr lang="zh-TW" altLang="en-US" sz="2800" dirty="0">
                <a:solidFill>
                  <a:srgbClr val="000000"/>
                </a:solidFill>
                <a:latin typeface="+mj-ea"/>
                <a:ea typeface="+mj-ea"/>
              </a:rPr>
              <a:t>（太陽能電池、節能電池）、生物醫學（膠</a:t>
            </a:r>
          </a:p>
          <a:p>
            <a:pPr>
              <a:defRPr/>
            </a:pPr>
            <a:r>
              <a:rPr lang="zh-TW" altLang="en-US" sz="2800" dirty="0">
                <a:solidFill>
                  <a:srgbClr val="000000"/>
                </a:solidFill>
                <a:latin typeface="+mj-ea"/>
                <a:ea typeface="+mj-ea"/>
              </a:rPr>
              <a:t>原蛋白</a:t>
            </a:r>
            <a:r>
              <a:rPr lang="en-US" altLang="zh-TW" sz="2800" dirty="0">
                <a:solidFill>
                  <a:srgbClr val="000000"/>
                </a:solidFill>
                <a:latin typeface="+mj-ea"/>
                <a:ea typeface="+mj-ea"/>
              </a:rPr>
              <a:t>‧</a:t>
            </a:r>
            <a:r>
              <a:rPr lang="zh-TW" altLang="en-US" sz="2800" dirty="0">
                <a:solidFill>
                  <a:srgbClr val="000000"/>
                </a:solidFill>
                <a:latin typeface="+mj-ea"/>
                <a:ea typeface="+mj-ea"/>
              </a:rPr>
              <a:t>奈米檢驗試劑）之研發。</a:t>
            </a:r>
            <a:endParaRPr lang="en-US" altLang="zh-TW" sz="2800" dirty="0">
              <a:solidFill>
                <a:srgbClr val="000000"/>
              </a:solidFill>
              <a:latin typeface="+mj-ea"/>
              <a:ea typeface="+mj-ea"/>
            </a:endParaRPr>
          </a:p>
          <a:p>
            <a:pPr>
              <a:defRPr/>
            </a:pPr>
            <a:endParaRPr lang="zh-TW" altLang="en-US" sz="2800" dirty="0">
              <a:solidFill>
                <a:srgbClr val="000000"/>
              </a:solidFill>
              <a:latin typeface="+mj-ea"/>
              <a:ea typeface="+mj-ea"/>
            </a:endParaRPr>
          </a:p>
          <a:p>
            <a:pPr>
              <a:defRPr/>
            </a:pPr>
            <a:r>
              <a:rPr lang="zh-TW" altLang="en-US" sz="2800" dirty="0">
                <a:solidFill>
                  <a:srgbClr val="000000"/>
                </a:solidFill>
                <a:latin typeface="+mj-ea"/>
                <a:ea typeface="+mj-ea"/>
              </a:rPr>
              <a:t>國內研究所。</a:t>
            </a:r>
          </a:p>
          <a:p>
            <a:pPr>
              <a:defRPr/>
            </a:pPr>
            <a:endParaRPr lang="en-US" altLang="zh-TW" sz="2800" dirty="0">
              <a:solidFill>
                <a:srgbClr val="000000"/>
              </a:solidFill>
              <a:latin typeface="+mj-ea"/>
              <a:ea typeface="+mj-ea"/>
            </a:endParaRPr>
          </a:p>
          <a:p>
            <a:pPr>
              <a:defRPr/>
            </a:pPr>
            <a:r>
              <a:rPr lang="zh-TW" altLang="en-US" sz="2800" dirty="0">
                <a:solidFill>
                  <a:srgbClr val="000000"/>
                </a:solidFill>
                <a:latin typeface="+mj-ea"/>
                <a:ea typeface="+mj-ea"/>
              </a:rPr>
              <a:t>出國進修者。</a:t>
            </a:r>
          </a:p>
          <a:p>
            <a:pPr>
              <a:defRPr/>
            </a:pPr>
            <a:endParaRPr lang="en-US" altLang="zh-TW" sz="2800" dirty="0">
              <a:solidFill>
                <a:srgbClr val="000000"/>
              </a:solidFill>
              <a:latin typeface="+mj-ea"/>
              <a:ea typeface="+mj-ea"/>
            </a:endParaRPr>
          </a:p>
          <a:p>
            <a:pPr>
              <a:defRPr/>
            </a:pPr>
            <a:r>
              <a:rPr lang="zh-TW" altLang="en-US" sz="2800" dirty="0">
                <a:solidFill>
                  <a:srgbClr val="000000"/>
                </a:solidFill>
                <a:latin typeface="+mj-ea"/>
                <a:ea typeface="+mj-ea"/>
              </a:rPr>
              <a:t>公民營機構服務。</a:t>
            </a:r>
            <a:endParaRPr lang="zh-TW" altLang="en-US" sz="2800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99626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93" name="Rectangle 9"/>
          <p:cNvSpPr>
            <a:spLocks noChangeArrowheads="1"/>
          </p:cNvSpPr>
          <p:nvPr/>
        </p:nvSpPr>
        <p:spPr bwMode="auto">
          <a:xfrm>
            <a:off x="2193925" y="88900"/>
            <a:ext cx="4756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36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標楷體" pitchFamily="65" charset="-120"/>
              </a:rPr>
              <a:t>大學部新生入學獎學金</a:t>
            </a:r>
          </a:p>
        </p:txBody>
      </p:sp>
      <p:pic>
        <p:nvPicPr>
          <p:cNvPr id="15363" name="Picture 10"/>
          <p:cNvPicPr>
            <a:picLocks noChangeAspect="1" noChangeArrowheads="1"/>
          </p:cNvPicPr>
          <p:nvPr/>
        </p:nvPicPr>
        <p:blipFill>
          <a:blip r:embed="rId3">
            <a:lum bright="-30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3" y="796925"/>
            <a:ext cx="4760912" cy="574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4" name="Rectangle 13"/>
          <p:cNvSpPr>
            <a:spLocks noChangeArrowheads="1"/>
          </p:cNvSpPr>
          <p:nvPr/>
        </p:nvSpPr>
        <p:spPr bwMode="auto">
          <a:xfrm>
            <a:off x="5811838" y="1354138"/>
            <a:ext cx="2908300" cy="337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TW" altLang="en-US" sz="2400" b="1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  <a:t>第一志願選中大，優秀新生入學獎學金</a:t>
            </a:r>
            <a:r>
              <a:rPr lang="en-US" altLang="en-US" sz="2400" b="1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  <a:t>，</a:t>
            </a:r>
            <a:r>
              <a:rPr lang="zh-TW" altLang="en-US" sz="2400" b="1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  <a:t>每人六萬元獎學金</a:t>
            </a:r>
          </a:p>
          <a:p>
            <a:endParaRPr lang="zh-TW" altLang="en-US" sz="2400" b="1">
              <a:solidFill>
                <a:schemeClr val="accent2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en-US" altLang="zh-TW" sz="2400" b="1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  <a:t>100</a:t>
            </a:r>
            <a:r>
              <a:rPr lang="zh-TW" altLang="en-US" sz="2400" b="1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  <a:t>學年度</a:t>
            </a:r>
            <a:r>
              <a:rPr lang="en-US" altLang="zh-TW" sz="2400" b="1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2400" b="1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  <a:t>化材系獲獎六名</a:t>
            </a:r>
            <a:r>
              <a:rPr lang="zh-TW" altLang="en-US" b="1">
                <a:solidFill>
                  <a:schemeClr val="accent2"/>
                </a:solidFill>
              </a:rPr>
              <a:t>。</a:t>
            </a:r>
            <a:endParaRPr lang="zh-TW" altLang="en-US" sz="2400" b="1">
              <a:solidFill>
                <a:schemeClr val="accent2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en-US" altLang="zh-TW" sz="2400" b="1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  <a:t>101</a:t>
            </a:r>
            <a:r>
              <a:rPr lang="zh-TW" altLang="en-US" sz="2400" b="1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  <a:t>學年度</a:t>
            </a:r>
            <a:r>
              <a:rPr lang="en-US" altLang="zh-TW" sz="2400" b="1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2400" b="1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  <a:t>化材系獲獎四名</a:t>
            </a:r>
            <a:r>
              <a:rPr lang="zh-TW" altLang="en-US" b="1">
                <a:solidFill>
                  <a:schemeClr val="accent2"/>
                </a:solidFill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419993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logo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0" y="1676400"/>
            <a:ext cx="4230688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Rectangle 3"/>
          <p:cNvSpPr>
            <a:spLocks noGrp="1" noChangeArrowheads="1"/>
          </p:cNvSpPr>
          <p:nvPr>
            <p:ph type="title"/>
          </p:nvPr>
        </p:nvSpPr>
        <p:spPr>
          <a:xfrm>
            <a:off x="914400" y="304800"/>
            <a:ext cx="7543800" cy="1431925"/>
          </a:xfrm>
        </p:spPr>
        <p:txBody>
          <a:bodyPr/>
          <a:lstStyle/>
          <a:p>
            <a:pPr algn="ctr" eaLnBrk="1" hangingPunct="1"/>
            <a:r>
              <a:rPr lang="zh-TW" altLang="en-US" sz="4600" smtClean="0">
                <a:solidFill>
                  <a:srgbClr val="FF0000"/>
                </a:solidFill>
              </a:rPr>
              <a:t>土木工程學系</a:t>
            </a:r>
            <a:r>
              <a:rPr lang="zh-TW" altLang="en-US" smtClean="0">
                <a:solidFill>
                  <a:srgbClr val="FF0000"/>
                </a:solidFill>
              </a:rPr>
              <a:t/>
            </a:r>
            <a:br>
              <a:rPr lang="zh-TW" altLang="en-US" smtClean="0">
                <a:solidFill>
                  <a:srgbClr val="FF0000"/>
                </a:solidFill>
              </a:rPr>
            </a:br>
            <a:r>
              <a:rPr lang="en-US" altLang="zh-TW" sz="3400" b="1" smtClean="0">
                <a:solidFill>
                  <a:srgbClr val="FF0000"/>
                </a:solidFill>
              </a:rPr>
              <a:t>Department of Civil Engineering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中央大學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Oval 3"/>
          <p:cNvSpPr>
            <a:spLocks noChangeArrowheads="1"/>
          </p:cNvSpPr>
          <p:nvPr/>
        </p:nvSpPr>
        <p:spPr bwMode="auto">
          <a:xfrm>
            <a:off x="1463675" y="2349500"/>
            <a:ext cx="1674813" cy="717550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6388" name="Oval 4"/>
          <p:cNvSpPr>
            <a:spLocks noChangeArrowheads="1"/>
          </p:cNvSpPr>
          <p:nvPr/>
        </p:nvSpPr>
        <p:spPr bwMode="auto">
          <a:xfrm>
            <a:off x="2432050" y="1616075"/>
            <a:ext cx="915988" cy="381000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760413" y="1774825"/>
            <a:ext cx="7937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400" b="1">
                <a:solidFill>
                  <a:srgbClr val="FF0000"/>
                </a:solidFill>
                <a:latin typeface="Arial" pitchFamily="34" charset="0"/>
                <a:ea typeface="標楷體" pitchFamily="65" charset="-120"/>
              </a:rPr>
              <a:t>工程</a:t>
            </a:r>
          </a:p>
          <a:p>
            <a:pPr eaLnBrk="1" hangingPunct="1"/>
            <a:r>
              <a:rPr lang="zh-TW" altLang="en-US" sz="2400" b="1">
                <a:solidFill>
                  <a:srgbClr val="FF0000"/>
                </a:solidFill>
                <a:latin typeface="Arial" pitchFamily="34" charset="0"/>
                <a:ea typeface="標楷體" pitchFamily="65" charset="-120"/>
              </a:rPr>
              <a:t>一館</a:t>
            </a:r>
          </a:p>
        </p:txBody>
      </p:sp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2157413" y="1136650"/>
            <a:ext cx="1403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400" b="1">
                <a:solidFill>
                  <a:srgbClr val="0000FF"/>
                </a:solidFill>
                <a:latin typeface="Arial" pitchFamily="34" charset="0"/>
                <a:ea typeface="標楷體" pitchFamily="65" charset="-120"/>
              </a:rPr>
              <a:t>工程四館</a:t>
            </a:r>
          </a:p>
        </p:txBody>
      </p:sp>
      <p:graphicFrame>
        <p:nvGraphicFramePr>
          <p:cNvPr id="16391" name="Object 7"/>
          <p:cNvGraphicFramePr>
            <a:graphicFrameLocks noChangeAspect="1"/>
          </p:cNvGraphicFramePr>
          <p:nvPr/>
        </p:nvGraphicFramePr>
        <p:xfrm>
          <a:off x="28575" y="4673600"/>
          <a:ext cx="2282825" cy="215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Photo Editor 影像" r:id="rId4" imgW="3514286" imgH="3400900" progId="MSPhotoEd.3">
                  <p:embed/>
                </p:oleObj>
              </mc:Choice>
              <mc:Fallback>
                <p:oleObj name="Photo Editor 影像" r:id="rId4" imgW="3514286" imgH="3400900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5" y="4673600"/>
                        <a:ext cx="2282825" cy="2155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155575" y="223838"/>
            <a:ext cx="32575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TW" altLang="en-US" sz="4400" b="1" u="sng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中大 化材系</a:t>
            </a:r>
          </a:p>
        </p:txBody>
      </p:sp>
      <p:pic>
        <p:nvPicPr>
          <p:cNvPr id="1639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663" y="1935163"/>
            <a:ext cx="3598862" cy="169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4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075" y="139700"/>
            <a:ext cx="3598863" cy="169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95" name="Line 11"/>
          <p:cNvSpPr>
            <a:spLocks noChangeShapeType="1"/>
          </p:cNvSpPr>
          <p:nvPr/>
        </p:nvSpPr>
        <p:spPr bwMode="auto">
          <a:xfrm flipV="1">
            <a:off x="3024188" y="2489200"/>
            <a:ext cx="2362200" cy="18097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 type="arrow" w="lg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6396" name="Line 12"/>
          <p:cNvSpPr>
            <a:spLocks noChangeShapeType="1"/>
          </p:cNvSpPr>
          <p:nvPr/>
        </p:nvSpPr>
        <p:spPr bwMode="auto">
          <a:xfrm flipV="1">
            <a:off x="3194050" y="1074738"/>
            <a:ext cx="2181225" cy="706437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 type="arrow" w="lg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380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4"/>
          <p:cNvSpPr txBox="1">
            <a:spLocks noChangeArrowheads="1"/>
          </p:cNvSpPr>
          <p:nvPr/>
        </p:nvSpPr>
        <p:spPr bwMode="auto">
          <a:xfrm>
            <a:off x="1571625" y="3913188"/>
            <a:ext cx="5999163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zh-TW" altLang="en-US" sz="2400" b="1">
                <a:solidFill>
                  <a:srgbClr val="A50021"/>
                </a:solidFill>
                <a:latin typeface="Arial" pitchFamily="34" charset="0"/>
                <a:ea typeface="標楷體" pitchFamily="65" charset="-120"/>
              </a:rPr>
              <a:t>網址：</a:t>
            </a:r>
            <a:r>
              <a:rPr lang="zh-TW" altLang="zh-TW" sz="2400" b="1">
                <a:solidFill>
                  <a:srgbClr val="0000CC"/>
                </a:solidFill>
                <a:latin typeface="Arial" pitchFamily="34" charset="0"/>
                <a:ea typeface="標楷體" pitchFamily="65" charset="-120"/>
              </a:rPr>
              <a:t>http://www.cme.ncu.edu.tw/~cme/</a:t>
            </a:r>
            <a:endParaRPr lang="en-US" altLang="zh-TW" sz="2400" b="1">
              <a:solidFill>
                <a:srgbClr val="0000CC"/>
              </a:solidFill>
              <a:latin typeface="Arial" pitchFamily="34" charset="0"/>
              <a:ea typeface="標楷體" pitchFamily="65" charset="-120"/>
            </a:endParaRPr>
          </a:p>
          <a:p>
            <a:pPr algn="just" eaLnBrk="1" hangingPunct="1">
              <a:lnSpc>
                <a:spcPct val="150000"/>
              </a:lnSpc>
            </a:pPr>
            <a:r>
              <a:rPr lang="en-US" altLang="zh-TW" sz="2400" b="1">
                <a:solidFill>
                  <a:srgbClr val="A50021"/>
                </a:solidFill>
                <a:latin typeface="Arial" pitchFamily="34" charset="0"/>
                <a:ea typeface="標楷體" pitchFamily="65" charset="-120"/>
              </a:rPr>
              <a:t>E-mail</a:t>
            </a:r>
            <a:r>
              <a:rPr lang="zh-TW" altLang="en-US" sz="2400" b="1">
                <a:solidFill>
                  <a:srgbClr val="A50021"/>
                </a:solidFill>
                <a:latin typeface="Arial" pitchFamily="34" charset="0"/>
                <a:ea typeface="標楷體" pitchFamily="65" charset="-120"/>
              </a:rPr>
              <a:t>：</a:t>
            </a:r>
            <a:r>
              <a:rPr lang="en-US" altLang="zh-TW" sz="2400" b="1">
                <a:solidFill>
                  <a:srgbClr val="0000CC"/>
                </a:solidFill>
                <a:latin typeface="Arial" pitchFamily="34" charset="0"/>
                <a:ea typeface="標楷體" pitchFamily="65" charset="-120"/>
              </a:rPr>
              <a:t>ncu4200@ncu.edu.tw</a:t>
            </a:r>
          </a:p>
          <a:p>
            <a:pPr algn="just" eaLnBrk="1" hangingPunct="1">
              <a:lnSpc>
                <a:spcPct val="150000"/>
              </a:lnSpc>
            </a:pPr>
            <a:r>
              <a:rPr lang="en-US" altLang="zh-TW" sz="2400" b="1">
                <a:solidFill>
                  <a:srgbClr val="A50021"/>
                </a:solidFill>
                <a:latin typeface="Arial" pitchFamily="34" charset="0"/>
                <a:ea typeface="標楷體" pitchFamily="65" charset="-120"/>
              </a:rPr>
              <a:t>TEL</a:t>
            </a:r>
            <a:r>
              <a:rPr lang="zh-TW" altLang="en-US" sz="2400" b="1">
                <a:solidFill>
                  <a:srgbClr val="A50021"/>
                </a:solidFill>
                <a:latin typeface="Arial" pitchFamily="34" charset="0"/>
                <a:ea typeface="標楷體" pitchFamily="65" charset="-120"/>
              </a:rPr>
              <a:t>：</a:t>
            </a:r>
            <a:r>
              <a:rPr lang="en-US" altLang="zh-TW" sz="2400" b="1">
                <a:solidFill>
                  <a:srgbClr val="005400"/>
                </a:solidFill>
                <a:latin typeface="Arial" pitchFamily="34" charset="0"/>
                <a:ea typeface="標楷體" pitchFamily="65" charset="-120"/>
              </a:rPr>
              <a:t>(03) 422-7151 ext.34200</a:t>
            </a:r>
          </a:p>
          <a:p>
            <a:pPr algn="just" eaLnBrk="1" hangingPunct="1">
              <a:lnSpc>
                <a:spcPct val="150000"/>
              </a:lnSpc>
            </a:pPr>
            <a:r>
              <a:rPr lang="zh-TW" altLang="en-US" sz="2400" b="1">
                <a:solidFill>
                  <a:srgbClr val="0000CC"/>
                </a:solidFill>
                <a:latin typeface="Arial" pitchFamily="34" charset="0"/>
                <a:ea typeface="標楷體" pitchFamily="65" charset="-120"/>
              </a:rPr>
              <a:t>系主任</a:t>
            </a:r>
            <a:r>
              <a:rPr lang="zh-TW" altLang="zh-TW" sz="2400" b="1">
                <a:solidFill>
                  <a:srgbClr val="0000CC"/>
                </a:solidFill>
                <a:latin typeface="Arial" pitchFamily="34" charset="0"/>
                <a:ea typeface="標楷體" pitchFamily="65" charset="-120"/>
              </a:rPr>
              <a:t>－</a:t>
            </a:r>
            <a:r>
              <a:rPr lang="zh-TW" altLang="en-US" sz="2400" b="1">
                <a:solidFill>
                  <a:srgbClr val="0000CC"/>
                </a:solidFill>
                <a:latin typeface="Arial" pitchFamily="34" charset="0"/>
                <a:ea typeface="標楷體" pitchFamily="65" charset="-120"/>
              </a:rPr>
              <a:t>曹恆光：</a:t>
            </a:r>
            <a:r>
              <a:rPr lang="en-US" altLang="zh-TW" sz="2400" b="1">
                <a:solidFill>
                  <a:srgbClr val="A50021"/>
                </a:solidFill>
                <a:latin typeface="Arial" pitchFamily="34" charset="0"/>
                <a:ea typeface="標楷體" pitchFamily="65" charset="-120"/>
              </a:rPr>
              <a:t>(03) 422-7151 ext.34225</a:t>
            </a:r>
          </a:p>
        </p:txBody>
      </p:sp>
      <p:sp>
        <p:nvSpPr>
          <p:cNvPr id="17411" name="Text Box 5"/>
          <p:cNvSpPr txBox="1">
            <a:spLocks noChangeArrowheads="1"/>
          </p:cNvSpPr>
          <p:nvPr/>
        </p:nvSpPr>
        <p:spPr bwMode="auto">
          <a:xfrm>
            <a:off x="1892300" y="3027363"/>
            <a:ext cx="5168900" cy="862012"/>
          </a:xfrm>
          <a:prstGeom prst="rect">
            <a:avLst/>
          </a:prstGeom>
          <a:noFill/>
          <a:ln w="38100">
            <a:solidFill>
              <a:srgbClr val="A5002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zh-TW" altLang="en-US" sz="4800" b="1">
                <a:solidFill>
                  <a:srgbClr val="000099"/>
                </a:solidFill>
                <a:ea typeface="標楷體" pitchFamily="65" charset="-120"/>
              </a:rPr>
              <a:t>歡迎至本系就讀</a:t>
            </a:r>
            <a:r>
              <a:rPr lang="zh-TW" altLang="en-US" sz="4800" b="1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 </a:t>
            </a:r>
          </a:p>
        </p:txBody>
      </p:sp>
      <p:grpSp>
        <p:nvGrpSpPr>
          <p:cNvPr id="17412" name="Group 11"/>
          <p:cNvGrpSpPr>
            <a:grpSpLocks/>
          </p:cNvGrpSpPr>
          <p:nvPr/>
        </p:nvGrpSpPr>
        <p:grpSpPr bwMode="auto">
          <a:xfrm>
            <a:off x="787400" y="577850"/>
            <a:ext cx="7473950" cy="2252663"/>
            <a:chOff x="496" y="364"/>
            <a:chExt cx="4708" cy="1419"/>
          </a:xfrm>
        </p:grpSpPr>
        <p:pic>
          <p:nvPicPr>
            <p:cNvPr id="17413" name="Picture 13" descr="筆墨紙硯2 拷貝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1" y="364"/>
              <a:ext cx="2433" cy="14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4" name="Picture 10" descr="中大路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" y="400"/>
              <a:ext cx="2266" cy="1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48165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zh-TW" altLang="de-DE" smtClean="0"/>
              <a:t>五年取得學士與碩士學位 </a:t>
            </a:r>
            <a:endParaRPr lang="zh-TW" altLang="en-US" smtClean="0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6013" y="2060575"/>
            <a:ext cx="7321550" cy="4114800"/>
          </a:xfrm>
        </p:spPr>
        <p:txBody>
          <a:bodyPr/>
          <a:lstStyle/>
          <a:p>
            <a:pPr eaLnBrk="1" hangingPunct="1"/>
            <a:r>
              <a:rPr lang="zh-TW" altLang="de-DE" smtClean="0"/>
              <a:t>學業成績符合標準之學生可申請加入「五年雙學位計畫」，在指導教授協助下，提早選修研究所課程，參與研究計畫</a:t>
            </a:r>
            <a:r>
              <a:rPr lang="zh-TW" altLang="en-US" smtClean="0"/>
              <a:t>，</a:t>
            </a:r>
            <a:r>
              <a:rPr lang="zh-TW" altLang="de-DE" smtClean="0"/>
              <a:t>參加本系碩士班之入學甄試或入學考試</a:t>
            </a:r>
            <a:r>
              <a:rPr lang="zh-TW" altLang="en-US" smtClean="0"/>
              <a:t>，預期在五年內取得</a:t>
            </a:r>
            <a:r>
              <a:rPr lang="zh-TW" altLang="de-DE" smtClean="0"/>
              <a:t>學士與碩士學位</a:t>
            </a:r>
            <a:r>
              <a:rPr lang="zh-TW" altLang="en-US" smtClean="0"/>
              <a:t>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日期版面配置區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335F23B-A7F8-4ED1-A288-C04B9EA8A5DD}" type="datetime1">
              <a:rPr lang="zh-TW" altLang="en-US"/>
              <a:pPr>
                <a:defRPr/>
              </a:pPr>
              <a:t>2012/11/13</a:t>
            </a:fld>
            <a:endParaRPr lang="en-US" altLang="zh-TW"/>
          </a:p>
        </p:txBody>
      </p:sp>
      <p:sp>
        <p:nvSpPr>
          <p:cNvPr id="23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8EE08F-CF4F-4717-AF43-C20275346D97}" type="slidenum">
              <a:rPr lang="en-US" altLang="zh-TW"/>
              <a:pPr>
                <a:defRPr/>
              </a:pPr>
              <a:t>63</a:t>
            </a:fld>
            <a:endParaRPr lang="en-US" altLang="zh-TW"/>
          </a:p>
        </p:txBody>
      </p:sp>
      <p:sp>
        <p:nvSpPr>
          <p:cNvPr id="5837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835025"/>
          </a:xfrm>
        </p:spPr>
        <p:txBody>
          <a:bodyPr/>
          <a:lstStyle/>
          <a:p>
            <a:pPr eaLnBrk="1" hangingPunct="1"/>
            <a:r>
              <a:rPr lang="zh-TW" altLang="en-US" smtClean="0">
                <a:solidFill>
                  <a:srgbClr val="FF66CC"/>
                </a:solidFill>
              </a:rPr>
              <a:t>入學方式</a:t>
            </a:r>
            <a:r>
              <a:rPr lang="en-US" altLang="zh-TW" smtClean="0">
                <a:solidFill>
                  <a:srgbClr val="FF66CC"/>
                </a:solidFill>
              </a:rPr>
              <a:t>-</a:t>
            </a:r>
            <a:r>
              <a:rPr lang="zh-TW" altLang="en-US" smtClean="0">
                <a:solidFill>
                  <a:srgbClr val="FF66CC"/>
                </a:solidFill>
              </a:rPr>
              <a:t>申請入學</a:t>
            </a:r>
            <a:endParaRPr lang="en-US" altLang="zh-TW" smtClean="0">
              <a:solidFill>
                <a:srgbClr val="FF66CC"/>
              </a:solidFill>
            </a:endParaRPr>
          </a:p>
        </p:txBody>
      </p:sp>
      <p:sp>
        <p:nvSpPr>
          <p:cNvPr id="58373" name="矩形 9"/>
          <p:cNvSpPr>
            <a:spLocks noChangeArrowheads="1"/>
          </p:cNvSpPr>
          <p:nvPr/>
        </p:nvSpPr>
        <p:spPr bwMode="auto">
          <a:xfrm>
            <a:off x="838200" y="838200"/>
            <a:ext cx="49199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FF66CC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∎</a:t>
            </a:r>
            <a:r>
              <a:rPr lang="zh-TW" altLang="en-US" dirty="0">
                <a:solidFill>
                  <a:srgbClr val="FF66CC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</a:t>
            </a:r>
            <a:r>
              <a:rPr lang="en-US" altLang="zh-TW" dirty="0" smtClean="0">
                <a:solidFill>
                  <a:srgbClr val="FF66CC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101</a:t>
            </a:r>
            <a:r>
              <a:rPr lang="zh-TW" altLang="en-US" dirty="0" smtClean="0">
                <a:solidFill>
                  <a:srgbClr val="FF66CC"/>
                </a:solidFill>
              </a:rPr>
              <a:t>學年</a:t>
            </a:r>
            <a:r>
              <a:rPr lang="zh-TW" altLang="en-US" dirty="0">
                <a:solidFill>
                  <a:srgbClr val="FF66CC"/>
                </a:solidFill>
              </a:rPr>
              <a:t>度</a:t>
            </a:r>
            <a:r>
              <a:rPr lang="en-US" altLang="zh-TW" dirty="0">
                <a:solidFill>
                  <a:srgbClr val="FF66CC"/>
                </a:solidFill>
              </a:rPr>
              <a:t>-</a:t>
            </a:r>
            <a:r>
              <a:rPr lang="zh-TW" altLang="en-US" dirty="0">
                <a:solidFill>
                  <a:srgbClr val="FF66CC"/>
                </a:solidFill>
              </a:rPr>
              <a:t>各系篩選標準一覽表</a:t>
            </a:r>
          </a:p>
        </p:txBody>
      </p:sp>
      <p:graphicFrame>
        <p:nvGraphicFramePr>
          <p:cNvPr id="11" name="表格 10"/>
          <p:cNvGraphicFramePr>
            <a:graphicFrameLocks noGrp="1"/>
          </p:cNvGraphicFramePr>
          <p:nvPr/>
        </p:nvGraphicFramePr>
        <p:xfrm>
          <a:off x="76200" y="1295400"/>
          <a:ext cx="8915400" cy="2789405"/>
        </p:xfrm>
        <a:graphic>
          <a:graphicData uri="http://schemas.openxmlformats.org/drawingml/2006/table">
            <a:tbl>
              <a:tblPr/>
              <a:tblGrid>
                <a:gridCol w="542925"/>
                <a:gridCol w="752475"/>
                <a:gridCol w="381000"/>
                <a:gridCol w="403225"/>
                <a:gridCol w="447675"/>
                <a:gridCol w="447675"/>
                <a:gridCol w="450850"/>
                <a:gridCol w="447675"/>
                <a:gridCol w="447675"/>
                <a:gridCol w="447675"/>
                <a:gridCol w="450850"/>
                <a:gridCol w="447675"/>
                <a:gridCol w="447675"/>
                <a:gridCol w="449263"/>
                <a:gridCol w="449262"/>
                <a:gridCol w="835025"/>
                <a:gridCol w="533400"/>
                <a:gridCol w="533400"/>
              </a:tblGrid>
              <a:tr h="1571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入學方式</a:t>
                      </a:r>
                    </a:p>
                  </a:txBody>
                  <a:tcPr marL="4161" marR="4161" marT="416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學系名稱</a:t>
                      </a:r>
                    </a:p>
                  </a:txBody>
                  <a:tcPr marL="4161" marR="4161" marT="416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招生名額</a:t>
                      </a:r>
                    </a:p>
                  </a:txBody>
                  <a:tcPr marL="4161" marR="4161" marT="416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檢定標準</a:t>
                      </a:r>
                    </a:p>
                  </a:txBody>
                  <a:tcPr marL="4161" marR="4161" marT="416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篩選倍率</a:t>
                      </a:r>
                    </a:p>
                  </a:txBody>
                  <a:tcPr marL="4161" marR="4161" marT="416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通過倍率篩選最低級分</a:t>
                      </a:r>
                    </a:p>
                  </a:txBody>
                  <a:tcPr marL="4161" marR="4161" marT="416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2698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國文</a:t>
                      </a:r>
                    </a:p>
                  </a:txBody>
                  <a:tcPr marL="4161" marR="4161" marT="416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英文</a:t>
                      </a:r>
                    </a:p>
                  </a:txBody>
                  <a:tcPr marL="4161" marR="4161" marT="416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數學</a:t>
                      </a:r>
                    </a:p>
                  </a:txBody>
                  <a:tcPr marL="4161" marR="4161" marT="416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社會</a:t>
                      </a:r>
                    </a:p>
                  </a:txBody>
                  <a:tcPr marL="4161" marR="4161" marT="416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自然</a:t>
                      </a:r>
                    </a:p>
                  </a:txBody>
                  <a:tcPr marL="4161" marR="4161" marT="416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總級分</a:t>
                      </a:r>
                    </a:p>
                  </a:txBody>
                  <a:tcPr marL="4161" marR="4161" marT="416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國文</a:t>
                      </a:r>
                    </a:p>
                  </a:txBody>
                  <a:tcPr marL="4161" marR="4161" marT="416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英文</a:t>
                      </a:r>
                    </a:p>
                  </a:txBody>
                  <a:tcPr marL="4161" marR="4161" marT="416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數學</a:t>
                      </a:r>
                    </a:p>
                  </a:txBody>
                  <a:tcPr marL="4161" marR="4161" marT="416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社會</a:t>
                      </a:r>
                    </a:p>
                  </a:txBody>
                  <a:tcPr marL="4161" marR="4161" marT="416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自然</a:t>
                      </a:r>
                    </a:p>
                  </a:txBody>
                  <a:tcPr marL="4161" marR="4161" marT="416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總級分</a:t>
                      </a:r>
                    </a:p>
                  </a:txBody>
                  <a:tcPr marL="4161" marR="4161" marT="416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順序一</a:t>
                      </a:r>
                    </a:p>
                  </a:txBody>
                  <a:tcPr marL="4161" marR="4161" marT="416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順序二</a:t>
                      </a:r>
                    </a:p>
                  </a:txBody>
                  <a:tcPr marL="4161" marR="4161" marT="416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順序三</a:t>
                      </a:r>
                    </a:p>
                  </a:txBody>
                  <a:tcPr marL="4161" marR="4161" marT="416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699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個人</a:t>
                      </a:r>
                      <a:endParaRPr kumimoji="0" lang="en-US" alt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申請</a:t>
                      </a:r>
                    </a:p>
                  </a:txBody>
                  <a:tcPr marL="4161" marR="4161" marT="416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機械系</a:t>
                      </a: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-</a:t>
                      </a: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光機電組</a:t>
                      </a:r>
                    </a:p>
                  </a:txBody>
                  <a:tcPr marL="4161" marR="4161" marT="416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18</a:t>
                      </a:r>
                    </a:p>
                  </a:txBody>
                  <a:tcPr marL="4161" marR="4161" marT="416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均標</a:t>
                      </a:r>
                    </a:p>
                  </a:txBody>
                  <a:tcPr marL="4161" marR="4161" marT="416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均標</a:t>
                      </a:r>
                    </a:p>
                  </a:txBody>
                  <a:tcPr marL="4161" marR="4161" marT="416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均標</a:t>
                      </a:r>
                    </a:p>
                  </a:txBody>
                  <a:tcPr marL="4161" marR="4161" marT="416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均標</a:t>
                      </a:r>
                    </a:p>
                  </a:txBody>
                  <a:tcPr marL="4161" marR="4161" marT="416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均標</a:t>
                      </a:r>
                    </a:p>
                  </a:txBody>
                  <a:tcPr marL="4161" marR="4161" marT="416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新細明體" pitchFamily="18" charset="-120"/>
                          <a:ea typeface="標楷體" pitchFamily="65" charset="-120"/>
                        </a:rPr>
                        <a:t>　</a:t>
                      </a:r>
                    </a:p>
                  </a:txBody>
                  <a:tcPr marL="4161" marR="4161" marT="416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新細明體" pitchFamily="18" charset="-120"/>
                          <a:ea typeface="標楷體" pitchFamily="65" charset="-120"/>
                        </a:rPr>
                        <a:t>　</a:t>
                      </a:r>
                    </a:p>
                  </a:txBody>
                  <a:tcPr marL="4161" marR="4161" marT="416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</a:t>
                      </a:r>
                    </a:p>
                  </a:txBody>
                  <a:tcPr marL="4161" marR="4161" marT="416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</a:t>
                      </a:r>
                    </a:p>
                  </a:txBody>
                  <a:tcPr marL="4161" marR="4161" marT="416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新細明體" pitchFamily="18" charset="-120"/>
                          <a:ea typeface="標楷體" pitchFamily="65" charset="-120"/>
                        </a:rPr>
                        <a:t>　</a:t>
                      </a:r>
                    </a:p>
                  </a:txBody>
                  <a:tcPr marL="4161" marR="4161" marT="416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</a:t>
                      </a:r>
                    </a:p>
                  </a:txBody>
                  <a:tcPr marL="4161" marR="4161" marT="416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新細明體" pitchFamily="18" charset="-120"/>
                          <a:ea typeface="標楷體" pitchFamily="65" charset="-120"/>
                        </a:rPr>
                        <a:t>　</a:t>
                      </a:r>
                    </a:p>
                  </a:txBody>
                  <a:tcPr marL="4161" marR="4161" marT="416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0" lang="zh-TW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英文</a:t>
                      </a: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+</a:t>
                      </a:r>
                      <a:r>
                        <a:rPr kumimoji="0" lang="zh-TW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數學</a:t>
                      </a: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 27</a:t>
                      </a:r>
                    </a:p>
                  </a:txBody>
                  <a:tcPr marL="4161" marR="4161" marT="416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新細明體" pitchFamily="18" charset="-120"/>
                          <a:ea typeface="標楷體" pitchFamily="65" charset="-120"/>
                        </a:rPr>
                        <a:t>　自然 </a:t>
                      </a: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新細明體" pitchFamily="18" charset="-120"/>
                          <a:ea typeface="標楷體" pitchFamily="65" charset="-120"/>
                        </a:rPr>
                        <a:t>14</a:t>
                      </a:r>
                      <a:endParaRPr kumimoji="0" lang="zh-TW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新細明體" pitchFamily="18" charset="-120"/>
                        <a:ea typeface="標楷體" pitchFamily="65" charset="-120"/>
                      </a:endParaRPr>
                    </a:p>
                  </a:txBody>
                  <a:tcPr marL="4161" marR="4161" marT="416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新細明體" pitchFamily="18" charset="-120"/>
                          <a:ea typeface="標楷體" pitchFamily="65" charset="-120"/>
                        </a:rPr>
                        <a:t>　</a:t>
                      </a:r>
                    </a:p>
                  </a:txBody>
                  <a:tcPr marL="4161" marR="4161" marT="416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699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個人</a:t>
                      </a:r>
                      <a:endParaRPr kumimoji="0" lang="en-US" alt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申請</a:t>
                      </a:r>
                    </a:p>
                  </a:txBody>
                  <a:tcPr marL="4161" marR="4161" marT="416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機械系</a:t>
                      </a: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-</a:t>
                      </a: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先進材料組</a:t>
                      </a:r>
                    </a:p>
                  </a:txBody>
                  <a:tcPr marL="4161" marR="4161" marT="416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18</a:t>
                      </a:r>
                    </a:p>
                  </a:txBody>
                  <a:tcPr marL="4161" marR="4161" marT="416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均標</a:t>
                      </a:r>
                    </a:p>
                  </a:txBody>
                  <a:tcPr marL="4161" marR="4161" marT="416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均標</a:t>
                      </a:r>
                    </a:p>
                  </a:txBody>
                  <a:tcPr marL="4161" marR="4161" marT="416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均標</a:t>
                      </a:r>
                    </a:p>
                  </a:txBody>
                  <a:tcPr marL="4161" marR="4161" marT="416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均標</a:t>
                      </a:r>
                    </a:p>
                  </a:txBody>
                  <a:tcPr marL="4161" marR="4161" marT="416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均標</a:t>
                      </a:r>
                    </a:p>
                  </a:txBody>
                  <a:tcPr marL="4161" marR="4161" marT="416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新細明體" pitchFamily="18" charset="-120"/>
                          <a:ea typeface="標楷體" pitchFamily="65" charset="-120"/>
                        </a:rPr>
                        <a:t>　</a:t>
                      </a:r>
                    </a:p>
                  </a:txBody>
                  <a:tcPr marL="4161" marR="4161" marT="416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新細明體" pitchFamily="18" charset="-120"/>
                          <a:ea typeface="標楷體" pitchFamily="65" charset="-120"/>
                        </a:rPr>
                        <a:t>　</a:t>
                      </a:r>
                    </a:p>
                  </a:txBody>
                  <a:tcPr marL="4161" marR="4161" marT="416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</a:t>
                      </a:r>
                    </a:p>
                  </a:txBody>
                  <a:tcPr marL="4161" marR="4161" marT="416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</a:t>
                      </a:r>
                    </a:p>
                  </a:txBody>
                  <a:tcPr marL="4161" marR="4161" marT="416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新細明體" pitchFamily="18" charset="-120"/>
                          <a:ea typeface="標楷體" pitchFamily="65" charset="-120"/>
                        </a:rPr>
                        <a:t>　</a:t>
                      </a:r>
                    </a:p>
                  </a:txBody>
                  <a:tcPr marL="4161" marR="4161" marT="416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</a:t>
                      </a:r>
                    </a:p>
                  </a:txBody>
                  <a:tcPr marL="4161" marR="4161" marT="416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新細明體" pitchFamily="18" charset="-120"/>
                          <a:ea typeface="標楷體" pitchFamily="65" charset="-120"/>
                        </a:rPr>
                        <a:t>　</a:t>
                      </a:r>
                    </a:p>
                  </a:txBody>
                  <a:tcPr marL="4161" marR="4161" marT="416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0" lang="zh-TW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英文</a:t>
                      </a: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+</a:t>
                      </a:r>
                      <a:r>
                        <a:rPr kumimoji="0" lang="zh-TW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數學</a:t>
                      </a: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 27</a:t>
                      </a:r>
                    </a:p>
                  </a:txBody>
                  <a:tcPr marL="4161" marR="4161" marT="416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新細明體" pitchFamily="18" charset="-120"/>
                          <a:ea typeface="標楷體" pitchFamily="65" charset="-120"/>
                        </a:rPr>
                        <a:t>　自然 </a:t>
                      </a: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新細明體" pitchFamily="18" charset="-120"/>
                          <a:ea typeface="標楷體" pitchFamily="65" charset="-120"/>
                        </a:rPr>
                        <a:t>14</a:t>
                      </a:r>
                      <a:endParaRPr kumimoji="0" lang="zh-TW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新細明體" pitchFamily="18" charset="-120"/>
                        <a:ea typeface="標楷體" pitchFamily="65" charset="-120"/>
                      </a:endParaRPr>
                    </a:p>
                  </a:txBody>
                  <a:tcPr marL="4161" marR="4161" marT="416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新細明體" pitchFamily="18" charset="-120"/>
                          <a:ea typeface="標楷體" pitchFamily="65" charset="-120"/>
                        </a:rPr>
                        <a:t>　</a:t>
                      </a:r>
                    </a:p>
                  </a:txBody>
                  <a:tcPr marL="4161" marR="4161" marT="416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699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個人</a:t>
                      </a:r>
                      <a:endParaRPr kumimoji="0" lang="en-US" alt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申請</a:t>
                      </a:r>
                    </a:p>
                  </a:txBody>
                  <a:tcPr marL="4161" marR="4161" marT="416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機械系</a:t>
                      </a: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-</a:t>
                      </a: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設計與分析組</a:t>
                      </a:r>
                    </a:p>
                  </a:txBody>
                  <a:tcPr marL="4161" marR="4161" marT="416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17</a:t>
                      </a:r>
                    </a:p>
                  </a:txBody>
                  <a:tcPr marL="4161" marR="4161" marT="416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均標</a:t>
                      </a:r>
                    </a:p>
                  </a:txBody>
                  <a:tcPr marL="4161" marR="4161" marT="416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均標</a:t>
                      </a:r>
                    </a:p>
                  </a:txBody>
                  <a:tcPr marL="4161" marR="4161" marT="416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均標</a:t>
                      </a:r>
                    </a:p>
                  </a:txBody>
                  <a:tcPr marL="4161" marR="4161" marT="416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均標</a:t>
                      </a:r>
                    </a:p>
                  </a:txBody>
                  <a:tcPr marL="4161" marR="4161" marT="416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均標</a:t>
                      </a:r>
                    </a:p>
                  </a:txBody>
                  <a:tcPr marL="4161" marR="4161" marT="416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新細明體" pitchFamily="18" charset="-120"/>
                          <a:ea typeface="標楷體" pitchFamily="65" charset="-120"/>
                        </a:rPr>
                        <a:t>　</a:t>
                      </a:r>
                    </a:p>
                  </a:txBody>
                  <a:tcPr marL="4161" marR="4161" marT="416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新細明體" pitchFamily="18" charset="-120"/>
                          <a:ea typeface="標楷體" pitchFamily="65" charset="-120"/>
                        </a:rPr>
                        <a:t>　</a:t>
                      </a:r>
                    </a:p>
                  </a:txBody>
                  <a:tcPr marL="4161" marR="4161" marT="416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</a:t>
                      </a:r>
                    </a:p>
                  </a:txBody>
                  <a:tcPr marL="4161" marR="4161" marT="416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</a:t>
                      </a:r>
                    </a:p>
                  </a:txBody>
                  <a:tcPr marL="4161" marR="4161" marT="416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新細明體" pitchFamily="18" charset="-120"/>
                          <a:ea typeface="標楷體" pitchFamily="65" charset="-120"/>
                        </a:rPr>
                        <a:t>　</a:t>
                      </a:r>
                    </a:p>
                  </a:txBody>
                  <a:tcPr marL="4161" marR="4161" marT="416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</a:t>
                      </a:r>
                    </a:p>
                  </a:txBody>
                  <a:tcPr marL="4161" marR="4161" marT="416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新細明體" pitchFamily="18" charset="-120"/>
                          <a:ea typeface="標楷體" pitchFamily="65" charset="-120"/>
                        </a:rPr>
                        <a:t>　</a:t>
                      </a:r>
                    </a:p>
                  </a:txBody>
                  <a:tcPr marL="4161" marR="4161" marT="416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0" lang="zh-TW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英文</a:t>
                      </a: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+</a:t>
                      </a:r>
                      <a:r>
                        <a:rPr kumimoji="0" lang="zh-TW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數學</a:t>
                      </a: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 27</a:t>
                      </a:r>
                    </a:p>
                  </a:txBody>
                  <a:tcPr marL="4161" marR="4161" marT="416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新細明體" pitchFamily="18" charset="-120"/>
                          <a:ea typeface="標楷體" pitchFamily="65" charset="-120"/>
                        </a:rPr>
                        <a:t>　自然 </a:t>
                      </a: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新細明體" pitchFamily="18" charset="-120"/>
                          <a:ea typeface="標楷體" pitchFamily="65" charset="-120"/>
                        </a:rPr>
                        <a:t>14</a:t>
                      </a:r>
                      <a:endParaRPr kumimoji="0" lang="zh-TW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新細明體" pitchFamily="18" charset="-120"/>
                        <a:ea typeface="標楷體" pitchFamily="65" charset="-120"/>
                      </a:endParaRPr>
                    </a:p>
                  </a:txBody>
                  <a:tcPr marL="4161" marR="4161" marT="416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新細明體" pitchFamily="18" charset="-120"/>
                          <a:ea typeface="標楷體" pitchFamily="65" charset="-120"/>
                        </a:rPr>
                        <a:t>　</a:t>
                      </a:r>
                    </a:p>
                  </a:txBody>
                  <a:tcPr marL="4161" marR="4161" marT="416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1273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個人</a:t>
                      </a:r>
                      <a:endParaRPr kumimoji="0" lang="en-US" alt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申請</a:t>
                      </a:r>
                    </a:p>
                  </a:txBody>
                  <a:tcPr marL="4161" marR="4161" marT="416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土木系</a:t>
                      </a:r>
                    </a:p>
                  </a:txBody>
                  <a:tcPr marL="4161" marR="4161" marT="416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20</a:t>
                      </a:r>
                    </a:p>
                  </a:txBody>
                  <a:tcPr marL="4161" marR="4161" marT="416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均標</a:t>
                      </a:r>
                    </a:p>
                  </a:txBody>
                  <a:tcPr marL="4161" marR="4161" marT="416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均標</a:t>
                      </a:r>
                    </a:p>
                  </a:txBody>
                  <a:tcPr marL="4161" marR="4161" marT="416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均標</a:t>
                      </a:r>
                    </a:p>
                  </a:txBody>
                  <a:tcPr marL="4161" marR="4161" marT="416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新細明體" pitchFamily="18" charset="-120"/>
                          <a:ea typeface="標楷體" pitchFamily="65" charset="-120"/>
                        </a:rPr>
                        <a:t>　</a:t>
                      </a:r>
                    </a:p>
                  </a:txBody>
                  <a:tcPr marL="4161" marR="4161" marT="416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均標</a:t>
                      </a:r>
                    </a:p>
                  </a:txBody>
                  <a:tcPr marL="4161" marR="4161" marT="416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新細明體" pitchFamily="18" charset="-120"/>
                          <a:ea typeface="標楷體" pitchFamily="65" charset="-120"/>
                        </a:rPr>
                        <a:t>　</a:t>
                      </a:r>
                    </a:p>
                  </a:txBody>
                  <a:tcPr marL="4161" marR="4161" marT="416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　</a:t>
                      </a:r>
                    </a:p>
                  </a:txBody>
                  <a:tcPr marL="4161" marR="4161" marT="416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　</a:t>
                      </a:r>
                    </a:p>
                  </a:txBody>
                  <a:tcPr marL="4161" marR="4161" marT="416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4161" marR="4161" marT="416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　</a:t>
                      </a:r>
                    </a:p>
                  </a:txBody>
                  <a:tcPr marL="4161" marR="4161" marT="416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4161" marR="4161" marT="416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新細明體" pitchFamily="18" charset="-120"/>
                          <a:ea typeface="標楷體" pitchFamily="65" charset="-120"/>
                        </a:rPr>
                        <a:t>　</a:t>
                      </a:r>
                      <a:r>
                        <a:rPr kumimoji="0" lang="en-US" altLang="zh-TW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新細明體" pitchFamily="18" charset="-120"/>
                          <a:ea typeface="標楷體" pitchFamily="65" charset="-120"/>
                        </a:rPr>
                        <a:t>3</a:t>
                      </a:r>
                      <a:endParaRPr kumimoji="0" lang="zh-TW" alt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新細明體" pitchFamily="18" charset="-120"/>
                        <a:ea typeface="標楷體" pitchFamily="65" charset="-120"/>
                      </a:endParaRPr>
                    </a:p>
                  </a:txBody>
                  <a:tcPr marL="4161" marR="4161" marT="416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總級分 </a:t>
                      </a: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66</a:t>
                      </a:r>
                    </a:p>
                  </a:txBody>
                  <a:tcPr marL="4161" marR="4161" marT="416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4161" marR="4161" marT="416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新細明體" pitchFamily="18" charset="-120"/>
                          <a:ea typeface="標楷體" pitchFamily="65" charset="-120"/>
                        </a:rPr>
                        <a:t>　</a:t>
                      </a:r>
                    </a:p>
                  </a:txBody>
                  <a:tcPr marL="4161" marR="4161" marT="416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1273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個人</a:t>
                      </a:r>
                      <a:endParaRPr kumimoji="0" lang="en-US" alt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申請</a:t>
                      </a:r>
                    </a:p>
                  </a:txBody>
                  <a:tcPr marL="4161" marR="4161" marT="416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化材系</a:t>
                      </a:r>
                    </a:p>
                  </a:txBody>
                  <a:tcPr marL="4161" marR="4161" marT="416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24</a:t>
                      </a:r>
                    </a:p>
                  </a:txBody>
                  <a:tcPr marL="4161" marR="4161" marT="416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均標</a:t>
                      </a:r>
                    </a:p>
                  </a:txBody>
                  <a:tcPr marL="4161" marR="4161" marT="416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前標</a:t>
                      </a:r>
                    </a:p>
                  </a:txBody>
                  <a:tcPr marL="4161" marR="4161" marT="416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頂標</a:t>
                      </a:r>
                    </a:p>
                  </a:txBody>
                  <a:tcPr marL="4161" marR="4161" marT="416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　</a:t>
                      </a:r>
                    </a:p>
                  </a:txBody>
                  <a:tcPr marL="4161" marR="4161" marT="416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頂標</a:t>
                      </a:r>
                    </a:p>
                  </a:txBody>
                  <a:tcPr marL="4161" marR="4161" marT="416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新細明體" pitchFamily="18" charset="-120"/>
                          <a:ea typeface="標楷體" pitchFamily="65" charset="-120"/>
                        </a:rPr>
                        <a:t>　</a:t>
                      </a:r>
                    </a:p>
                  </a:txBody>
                  <a:tcPr marL="4161" marR="4161" marT="416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</a:t>
                      </a:r>
                    </a:p>
                  </a:txBody>
                  <a:tcPr marL="4161" marR="4161" marT="416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　</a:t>
                      </a:r>
                    </a:p>
                  </a:txBody>
                  <a:tcPr marL="4161" marR="4161" marT="416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　</a:t>
                      </a:r>
                    </a:p>
                  </a:txBody>
                  <a:tcPr marL="4161" marR="4161" marT="416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　</a:t>
                      </a:r>
                    </a:p>
                  </a:txBody>
                  <a:tcPr marL="4161" marR="4161" marT="416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</a:t>
                      </a:r>
                    </a:p>
                  </a:txBody>
                  <a:tcPr marL="4161" marR="4161" marT="416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新細明體" pitchFamily="18" charset="-120"/>
                          <a:ea typeface="標楷體" pitchFamily="65" charset="-120"/>
                        </a:rPr>
                        <a:t>　</a:t>
                      </a:r>
                    </a:p>
                  </a:txBody>
                  <a:tcPr marL="4161" marR="4161" marT="416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國文 </a:t>
                      </a: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13</a:t>
                      </a:r>
                    </a:p>
                  </a:txBody>
                  <a:tcPr marL="4161" marR="4161" marT="416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自然 </a:t>
                      </a: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14</a:t>
                      </a:r>
                    </a:p>
                  </a:txBody>
                  <a:tcPr marL="4161" marR="4161" marT="416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新細明體" pitchFamily="18" charset="-120"/>
                          <a:ea typeface="標楷體" pitchFamily="65" charset="-120"/>
                        </a:rPr>
                        <a:t>　</a:t>
                      </a:r>
                    </a:p>
                  </a:txBody>
                  <a:tcPr marL="4161" marR="4161" marT="416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日期版面配置區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335F23B-A7F8-4ED1-A288-C04B9EA8A5DD}" type="datetime1">
              <a:rPr lang="zh-TW" altLang="en-US"/>
              <a:pPr>
                <a:defRPr/>
              </a:pPr>
              <a:t>2012/11/13</a:t>
            </a:fld>
            <a:endParaRPr lang="en-US" altLang="zh-TW"/>
          </a:p>
        </p:txBody>
      </p:sp>
      <p:sp>
        <p:nvSpPr>
          <p:cNvPr id="23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9A9B62-98A5-4264-B0DE-0525D0D11040}" type="slidenum">
              <a:rPr lang="en-US" altLang="zh-TW"/>
              <a:pPr>
                <a:defRPr/>
              </a:pPr>
              <a:t>64</a:t>
            </a:fld>
            <a:endParaRPr lang="en-US" altLang="zh-TW"/>
          </a:p>
        </p:txBody>
      </p:sp>
      <p:sp>
        <p:nvSpPr>
          <p:cNvPr id="59396" name="標題 8"/>
          <p:cNvSpPr>
            <a:spLocks noGrp="1"/>
          </p:cNvSpPr>
          <p:nvPr>
            <p:ph type="title"/>
          </p:nvPr>
        </p:nvSpPr>
        <p:spPr>
          <a:xfrm>
            <a:off x="914400" y="304800"/>
            <a:ext cx="8229600" cy="1139825"/>
          </a:xfrm>
        </p:spPr>
        <p:txBody>
          <a:bodyPr/>
          <a:lstStyle/>
          <a:p>
            <a:r>
              <a:rPr lang="en-US" altLang="zh-TW" dirty="0" smtClean="0">
                <a:solidFill>
                  <a:srgbClr val="FF66CC"/>
                </a:solidFill>
              </a:rPr>
              <a:t>100-101</a:t>
            </a:r>
            <a:r>
              <a:rPr lang="zh-TW" altLang="en-US" dirty="0" smtClean="0">
                <a:solidFill>
                  <a:srgbClr val="FF66CC"/>
                </a:solidFill>
              </a:rPr>
              <a:t>學年度通過第一階段考生</a:t>
            </a:r>
            <a:br>
              <a:rPr lang="zh-TW" altLang="en-US" dirty="0" smtClean="0">
                <a:solidFill>
                  <a:srgbClr val="FF66CC"/>
                </a:solidFill>
              </a:rPr>
            </a:br>
            <a:endParaRPr lang="zh-TW" altLang="en-US" dirty="0" smtClean="0"/>
          </a:p>
        </p:txBody>
      </p:sp>
      <p:graphicFrame>
        <p:nvGraphicFramePr>
          <p:cNvPr id="10" name="表格 9"/>
          <p:cNvGraphicFramePr>
            <a:graphicFrameLocks noGrp="1"/>
          </p:cNvGraphicFramePr>
          <p:nvPr/>
        </p:nvGraphicFramePr>
        <p:xfrm>
          <a:off x="304800" y="1143000"/>
          <a:ext cx="7924799" cy="4955649"/>
        </p:xfrm>
        <a:graphic>
          <a:graphicData uri="http://schemas.openxmlformats.org/drawingml/2006/table">
            <a:tbl>
              <a:tblPr/>
              <a:tblGrid>
                <a:gridCol w="997111"/>
                <a:gridCol w="3940076"/>
                <a:gridCol w="997111"/>
                <a:gridCol w="997111"/>
                <a:gridCol w="993390"/>
              </a:tblGrid>
              <a:tr h="602191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zh-TW" altLang="en-US" sz="2400" b="0" i="0" u="none" strike="noStrike" dirty="0">
                          <a:latin typeface="標楷體"/>
                        </a:rPr>
                        <a:t>院別</a:t>
                      </a:r>
                    </a:p>
                  </a:txBody>
                  <a:tcPr marL="8792" marR="8792" marT="87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zh-TW" altLang="en-US" sz="2400" b="0" i="0" u="none" strike="noStrike" dirty="0">
                          <a:latin typeface="標楷體"/>
                        </a:rPr>
                        <a:t>系</a:t>
                      </a:r>
                      <a:r>
                        <a:rPr lang="en-US" altLang="zh-TW" sz="2400" b="0" i="0" u="none" strike="noStrike" dirty="0">
                          <a:latin typeface="標楷體"/>
                        </a:rPr>
                        <a:t>(</a:t>
                      </a:r>
                      <a:r>
                        <a:rPr lang="zh-TW" altLang="en-US" sz="2400" b="0" i="0" u="none" strike="noStrike" dirty="0">
                          <a:latin typeface="標楷體"/>
                        </a:rPr>
                        <a:t>組</a:t>
                      </a:r>
                      <a:r>
                        <a:rPr lang="en-US" altLang="zh-TW" sz="2400" b="0" i="0" u="none" strike="noStrike" dirty="0">
                          <a:latin typeface="標楷體"/>
                        </a:rPr>
                        <a:t>)</a:t>
                      </a:r>
                      <a:r>
                        <a:rPr lang="zh-TW" altLang="en-US" sz="2400" b="0" i="0" u="none" strike="noStrike" dirty="0">
                          <a:latin typeface="標楷體"/>
                        </a:rPr>
                        <a:t>別</a:t>
                      </a:r>
                    </a:p>
                  </a:txBody>
                  <a:tcPr marL="8792" marR="8792" marT="87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zh-TW" altLang="en-US" sz="2400" b="0" i="0" u="none" strike="noStrike">
                          <a:latin typeface="標楷體"/>
                        </a:rPr>
                        <a:t>學科能力測驗總級分</a:t>
                      </a:r>
                    </a:p>
                  </a:txBody>
                  <a:tcPr marL="8792" marR="8792" marT="87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60219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 smtClean="0">
                          <a:latin typeface="標楷體"/>
                        </a:rPr>
                        <a:t>100-101</a:t>
                      </a:r>
                      <a:r>
                        <a:rPr lang="zh-TW" altLang="en-US" sz="2400" b="0" i="0" u="none" strike="noStrike" dirty="0" smtClean="0">
                          <a:latin typeface="標楷體"/>
                        </a:rPr>
                        <a:t>學年</a:t>
                      </a:r>
                      <a:r>
                        <a:rPr lang="zh-TW" altLang="en-US" sz="2400" b="0" i="0" u="none" strike="noStrike" dirty="0">
                          <a:latin typeface="標楷體"/>
                        </a:rPr>
                        <a:t>度</a:t>
                      </a:r>
                    </a:p>
                  </a:txBody>
                  <a:tcPr marL="8792" marR="8792" marT="87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60219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b="0" i="0" u="none" strike="noStrike" dirty="0">
                          <a:latin typeface="標楷體"/>
                        </a:rPr>
                        <a:t>最低</a:t>
                      </a:r>
                    </a:p>
                  </a:txBody>
                  <a:tcPr marL="8792" marR="8792" marT="87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b="0" i="0" u="none" strike="noStrike">
                          <a:latin typeface="標楷體"/>
                        </a:rPr>
                        <a:t>最高</a:t>
                      </a:r>
                    </a:p>
                  </a:txBody>
                  <a:tcPr marL="8792" marR="8792" marT="87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b="0" i="0" u="none" strike="noStrike">
                          <a:latin typeface="標楷體"/>
                        </a:rPr>
                        <a:t>平均</a:t>
                      </a:r>
                    </a:p>
                  </a:txBody>
                  <a:tcPr marL="8792" marR="8792" marT="87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2191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zh-TW" altLang="en-US" sz="2400" b="0" i="0" u="none" strike="noStrike">
                          <a:latin typeface="標楷體"/>
                        </a:rPr>
                        <a:t>工學院</a:t>
                      </a:r>
                    </a:p>
                  </a:txBody>
                  <a:tcPr marL="8792" marR="8792" marT="87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b="0" i="0" u="none" strike="noStrike" dirty="0">
                          <a:latin typeface="標楷體"/>
                        </a:rPr>
                        <a:t>土木工程學系</a:t>
                      </a:r>
                    </a:p>
                  </a:txBody>
                  <a:tcPr marL="8792" marR="8792" marT="87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 smtClean="0">
                          <a:latin typeface="標楷體"/>
                        </a:rPr>
                        <a:t>54</a:t>
                      </a:r>
                      <a:endParaRPr lang="en-US" altLang="zh-TW" sz="2400" b="0" i="0" u="none" strike="noStrike" dirty="0">
                        <a:latin typeface="標楷體"/>
                      </a:endParaRPr>
                    </a:p>
                  </a:txBody>
                  <a:tcPr marL="8792" marR="8792" marT="87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 smtClean="0">
                          <a:latin typeface="標楷體"/>
                        </a:rPr>
                        <a:t>71</a:t>
                      </a:r>
                      <a:endParaRPr lang="en-US" altLang="zh-TW" sz="2400" b="0" i="0" u="none" strike="noStrike" dirty="0">
                        <a:latin typeface="標楷體"/>
                      </a:endParaRPr>
                    </a:p>
                  </a:txBody>
                  <a:tcPr marL="8792" marR="8792" marT="87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 smtClean="0">
                          <a:latin typeface="標楷體"/>
                        </a:rPr>
                        <a:t>65 </a:t>
                      </a:r>
                      <a:endParaRPr lang="en-US" altLang="zh-TW" sz="2400" b="0" i="0" u="none" strike="noStrike" dirty="0">
                        <a:latin typeface="標楷體"/>
                      </a:endParaRPr>
                    </a:p>
                  </a:txBody>
                  <a:tcPr marL="8792" marR="8792" marT="87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219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b="0" i="0" u="none" strike="noStrike" dirty="0">
                          <a:latin typeface="標楷體"/>
                        </a:rPr>
                        <a:t>機械工程學系光機電工程組</a:t>
                      </a:r>
                    </a:p>
                  </a:txBody>
                  <a:tcPr marL="8792" marR="8792" marT="87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 smtClean="0">
                          <a:latin typeface="標楷體"/>
                        </a:rPr>
                        <a:t>63</a:t>
                      </a:r>
                      <a:endParaRPr lang="en-US" altLang="zh-TW" sz="2400" b="0" i="0" u="none" strike="noStrike" dirty="0">
                        <a:latin typeface="標楷體"/>
                      </a:endParaRPr>
                    </a:p>
                  </a:txBody>
                  <a:tcPr marL="8792" marR="8792" marT="87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 smtClean="0">
                          <a:latin typeface="標楷體"/>
                        </a:rPr>
                        <a:t>70</a:t>
                      </a:r>
                      <a:endParaRPr lang="en-US" altLang="zh-TW" sz="2400" b="0" i="0" u="none" strike="noStrike" dirty="0">
                        <a:latin typeface="標楷體"/>
                      </a:endParaRPr>
                    </a:p>
                  </a:txBody>
                  <a:tcPr marL="8792" marR="8792" marT="87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 smtClean="0">
                          <a:latin typeface="標楷體"/>
                        </a:rPr>
                        <a:t>67 </a:t>
                      </a:r>
                      <a:endParaRPr lang="en-US" altLang="zh-TW" sz="2400" b="0" i="0" u="none" strike="noStrike" dirty="0">
                        <a:latin typeface="標楷體"/>
                      </a:endParaRPr>
                    </a:p>
                  </a:txBody>
                  <a:tcPr marL="8792" marR="8792" marT="87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766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b="0" i="0" u="none" strike="noStrike" dirty="0">
                          <a:latin typeface="標楷體"/>
                        </a:rPr>
                        <a:t>機械工程學系先進材料與精密製造組</a:t>
                      </a:r>
                    </a:p>
                  </a:txBody>
                  <a:tcPr marL="8792" marR="8792" marT="87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 smtClean="0">
                          <a:latin typeface="標楷體"/>
                        </a:rPr>
                        <a:t>64</a:t>
                      </a:r>
                      <a:endParaRPr lang="en-US" altLang="zh-TW" sz="2400" b="0" i="0" u="none" strike="noStrike" dirty="0">
                        <a:latin typeface="標楷體"/>
                      </a:endParaRPr>
                    </a:p>
                  </a:txBody>
                  <a:tcPr marL="8792" marR="8792" marT="87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 smtClean="0">
                          <a:latin typeface="標楷體"/>
                        </a:rPr>
                        <a:t>70</a:t>
                      </a:r>
                      <a:endParaRPr lang="en-US" altLang="zh-TW" sz="2400" b="0" i="0" u="none" strike="noStrike" dirty="0">
                        <a:latin typeface="標楷體"/>
                      </a:endParaRPr>
                    </a:p>
                  </a:txBody>
                  <a:tcPr marL="8792" marR="8792" marT="87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 smtClean="0">
                          <a:latin typeface="標楷體"/>
                        </a:rPr>
                        <a:t>67 </a:t>
                      </a:r>
                      <a:endParaRPr lang="en-US" altLang="zh-TW" sz="2400" b="0" i="0" u="none" strike="noStrike" dirty="0">
                        <a:latin typeface="標楷體"/>
                      </a:endParaRPr>
                    </a:p>
                  </a:txBody>
                  <a:tcPr marL="8792" marR="8792" marT="87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219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b="0" i="0" u="none" strike="noStrike">
                          <a:latin typeface="標楷體"/>
                        </a:rPr>
                        <a:t>機械工程學系設計與分析組</a:t>
                      </a:r>
                    </a:p>
                  </a:txBody>
                  <a:tcPr marL="8792" marR="8792" marT="87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 smtClean="0">
                          <a:latin typeface="標楷體"/>
                        </a:rPr>
                        <a:t>62</a:t>
                      </a:r>
                      <a:endParaRPr lang="en-US" altLang="zh-TW" sz="2400" b="0" i="0" u="none" strike="noStrike" dirty="0">
                        <a:latin typeface="標楷體"/>
                      </a:endParaRPr>
                    </a:p>
                  </a:txBody>
                  <a:tcPr marL="8792" marR="8792" marT="87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 smtClean="0">
                          <a:latin typeface="標楷體"/>
                        </a:rPr>
                        <a:t>73</a:t>
                      </a:r>
                      <a:endParaRPr lang="en-US" altLang="zh-TW" sz="2400" b="0" i="0" u="none" strike="noStrike" dirty="0">
                        <a:latin typeface="標楷體"/>
                      </a:endParaRPr>
                    </a:p>
                  </a:txBody>
                  <a:tcPr marL="8792" marR="8792" marT="87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 smtClean="0">
                          <a:latin typeface="標楷體"/>
                        </a:rPr>
                        <a:t>66 </a:t>
                      </a:r>
                      <a:endParaRPr lang="en-US" altLang="zh-TW" sz="2400" b="0" i="0" u="none" strike="noStrike" dirty="0">
                        <a:latin typeface="標楷體"/>
                      </a:endParaRPr>
                    </a:p>
                  </a:txBody>
                  <a:tcPr marL="8792" marR="8792" marT="87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219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b="0" i="0" u="none" strike="noStrike">
                          <a:latin typeface="標楷體"/>
                        </a:rPr>
                        <a:t>化學工程與材料工程學系</a:t>
                      </a:r>
                    </a:p>
                  </a:txBody>
                  <a:tcPr marL="8792" marR="8792" marT="87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 smtClean="0">
                          <a:latin typeface="標楷體"/>
                        </a:rPr>
                        <a:t>63</a:t>
                      </a:r>
                      <a:endParaRPr lang="en-US" altLang="zh-TW" sz="2400" b="0" i="0" u="none" strike="noStrike" dirty="0">
                        <a:latin typeface="標楷體"/>
                      </a:endParaRPr>
                    </a:p>
                  </a:txBody>
                  <a:tcPr marL="8792" marR="8792" marT="87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 smtClean="0">
                          <a:latin typeface="標楷體"/>
                        </a:rPr>
                        <a:t>72</a:t>
                      </a:r>
                      <a:endParaRPr lang="en-US" altLang="zh-TW" sz="2400" b="0" i="0" u="none" strike="noStrike" dirty="0">
                        <a:latin typeface="標楷體"/>
                      </a:endParaRPr>
                    </a:p>
                  </a:txBody>
                  <a:tcPr marL="8792" marR="8792" marT="87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 smtClean="0">
                          <a:latin typeface="標楷體"/>
                        </a:rPr>
                        <a:t>67 </a:t>
                      </a:r>
                      <a:endParaRPr lang="en-US" altLang="zh-TW" sz="2400" b="0" i="0" u="none" strike="noStrike" dirty="0">
                        <a:latin typeface="標楷體"/>
                      </a:endParaRPr>
                    </a:p>
                  </a:txBody>
                  <a:tcPr marL="8792" marR="8792" marT="87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日期版面配置區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FF83C571-D1C5-4639-B44C-C0D0D3DA6AD7}" type="datetime1">
              <a:rPr lang="zh-TW" altLang="en-US"/>
              <a:pPr>
                <a:defRPr/>
              </a:pPr>
              <a:t>2012/11/13</a:t>
            </a:fld>
            <a:endParaRPr lang="en-US" altLang="zh-TW"/>
          </a:p>
        </p:txBody>
      </p:sp>
      <p:sp>
        <p:nvSpPr>
          <p:cNvPr id="23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224CE5-94B4-4E0E-A543-78B819A18EDE}" type="slidenum">
              <a:rPr lang="en-US" altLang="zh-TW"/>
              <a:pPr>
                <a:defRPr/>
              </a:pPr>
              <a:t>65</a:t>
            </a:fld>
            <a:endParaRPr lang="en-US" altLang="zh-TW"/>
          </a:p>
        </p:txBody>
      </p:sp>
      <p:sp>
        <p:nvSpPr>
          <p:cNvPr id="6042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>
                <a:solidFill>
                  <a:srgbClr val="FF66CC"/>
                </a:solidFill>
              </a:rPr>
              <a:t>入學方式</a:t>
            </a:r>
            <a:r>
              <a:rPr lang="en-US" altLang="zh-TW" smtClean="0">
                <a:solidFill>
                  <a:srgbClr val="FF66CC"/>
                </a:solidFill>
              </a:rPr>
              <a:t>-</a:t>
            </a:r>
            <a:r>
              <a:rPr lang="zh-TW" altLang="en-US" smtClean="0">
                <a:solidFill>
                  <a:srgbClr val="FF66CC"/>
                </a:solidFill>
              </a:rPr>
              <a:t> 申請入學</a:t>
            </a:r>
            <a:r>
              <a:rPr lang="en-US" altLang="zh-TW" smtClean="0">
                <a:solidFill>
                  <a:srgbClr val="FF66CC"/>
                </a:solidFill>
              </a:rPr>
              <a:t/>
            </a:r>
            <a:br>
              <a:rPr lang="en-US" altLang="zh-TW" smtClean="0">
                <a:solidFill>
                  <a:srgbClr val="FF66CC"/>
                </a:solidFill>
              </a:rPr>
            </a:br>
            <a:r>
              <a:rPr lang="zh-TW" altLang="en-US" smtClean="0">
                <a:solidFill>
                  <a:srgbClr val="FF66CC"/>
                </a:solidFill>
              </a:rPr>
              <a:t>     </a:t>
            </a:r>
            <a:r>
              <a:rPr lang="en-US" altLang="zh-TW" sz="2800" smtClean="0">
                <a:solidFill>
                  <a:srgbClr val="FF66CC"/>
                </a:solidFill>
              </a:rPr>
              <a:t>101</a:t>
            </a:r>
            <a:r>
              <a:rPr lang="zh-TW" altLang="en-US" sz="2800" smtClean="0">
                <a:solidFill>
                  <a:srgbClr val="FF66CC"/>
                </a:solidFill>
              </a:rPr>
              <a:t>學年度採計科目及方法</a:t>
            </a:r>
            <a:endParaRPr lang="en-US" altLang="zh-TW" smtClean="0">
              <a:solidFill>
                <a:srgbClr val="FF66CC"/>
              </a:solidFill>
            </a:endParaRPr>
          </a:p>
        </p:txBody>
      </p:sp>
      <p:graphicFrame>
        <p:nvGraphicFramePr>
          <p:cNvPr id="91140" name="Group 4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507289" cy="4279392"/>
        </p:xfrm>
        <a:graphic>
          <a:graphicData uri="http://schemas.openxmlformats.org/drawingml/2006/table">
            <a:tbl>
              <a:tblPr/>
              <a:tblGrid>
                <a:gridCol w="1905000"/>
                <a:gridCol w="533400"/>
                <a:gridCol w="1676400"/>
                <a:gridCol w="838200"/>
                <a:gridCol w="3554289"/>
              </a:tblGrid>
              <a:tr h="8206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學系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錄取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名額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第一階段</a:t>
                      </a:r>
                      <a:endParaRPr kumimoji="1" lang="en-US" altLang="zh-TW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學測標準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篩選倍率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第二階段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123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機械系</a:t>
                      </a:r>
                      <a:endParaRPr kumimoji="1" lang="en-US" altLang="zh-TW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1" lang="en-US" altLang="zh-TW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-</a:t>
                      </a:r>
                      <a:r>
                        <a:rPr kumimoji="1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光機電組</a:t>
                      </a:r>
                      <a:endParaRPr kumimoji="1" lang="en-US" altLang="zh-TW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1" lang="en-US" altLang="zh-TW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-</a:t>
                      </a:r>
                      <a:r>
                        <a:rPr kumimoji="1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 先進材料組</a:t>
                      </a:r>
                      <a:endParaRPr kumimoji="1" lang="en-US" altLang="zh-TW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1" lang="en-US" altLang="zh-TW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-</a:t>
                      </a:r>
                      <a:r>
                        <a:rPr kumimoji="1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設計與分析組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1" lang="en-US" altLang="zh-TW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17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17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國文 均標</a:t>
                      </a:r>
                      <a:endParaRPr kumimoji="1" lang="en-US" altLang="zh-TW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英文 均標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數學 均標</a:t>
                      </a:r>
                      <a:endParaRPr kumimoji="1" lang="en-US" altLang="zh-TW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社會 均標</a:t>
                      </a:r>
                      <a:endParaRPr kumimoji="1" lang="en-US" altLang="zh-TW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自然 均標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1" lang="zh-TW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1" lang="en-US" alt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1" lang="en-US" altLang="zh-TW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-</a:t>
                      </a:r>
                      <a:r>
                        <a:rPr kumimoji="1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 學測成績 </a:t>
                      </a:r>
                      <a:r>
                        <a:rPr kumimoji="1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(50%)</a:t>
                      </a:r>
                      <a:r>
                        <a:rPr kumimoji="1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：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  國文*</a:t>
                      </a:r>
                      <a:r>
                        <a:rPr kumimoji="1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1.0 </a:t>
                      </a:r>
                      <a:r>
                        <a:rPr kumimoji="1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英文*</a:t>
                      </a:r>
                      <a:r>
                        <a:rPr kumimoji="1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1.0  </a:t>
                      </a:r>
                      <a:r>
                        <a:rPr kumimoji="1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數學*</a:t>
                      </a:r>
                      <a:r>
                        <a:rPr kumimoji="1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1.5</a:t>
                      </a:r>
                      <a:r>
                        <a:rPr kumimoji="1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 自然*</a:t>
                      </a:r>
                      <a:r>
                        <a:rPr kumimoji="1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1.5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-</a:t>
                      </a:r>
                      <a:r>
                        <a:rPr kumimoji="1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 面試 </a:t>
                      </a:r>
                      <a:r>
                        <a:rPr kumimoji="1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(50%)</a:t>
                      </a:r>
                      <a:r>
                        <a:rPr kumimoji="1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 </a:t>
                      </a:r>
                      <a:r>
                        <a:rPr kumimoji="1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-</a:t>
                      </a:r>
                      <a:r>
                        <a:rPr kumimoji="1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含審查資料 </a:t>
                      </a:r>
                      <a:r>
                        <a:rPr kumimoji="1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(</a:t>
                      </a:r>
                      <a:r>
                        <a:rPr kumimoji="1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歷年成績單、自傳與學業生涯展望競賽成績</a:t>
                      </a:r>
                      <a:r>
                        <a:rPr kumimoji="1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1" lang="en-US" altLang="zh-T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日期版面配置區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FF83C571-D1C5-4639-B44C-C0D0D3DA6AD7}" type="datetime1">
              <a:rPr lang="zh-TW" altLang="en-US"/>
              <a:pPr>
                <a:defRPr/>
              </a:pPr>
              <a:t>2012/11/13</a:t>
            </a:fld>
            <a:endParaRPr lang="en-US" altLang="zh-TW"/>
          </a:p>
        </p:txBody>
      </p:sp>
      <p:sp>
        <p:nvSpPr>
          <p:cNvPr id="23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39DA68-F2B6-4F1C-B645-83D350D55411}" type="slidenum">
              <a:rPr lang="en-US" altLang="zh-TW"/>
              <a:pPr>
                <a:defRPr/>
              </a:pPr>
              <a:t>66</a:t>
            </a:fld>
            <a:endParaRPr lang="en-US" altLang="zh-TW"/>
          </a:p>
        </p:txBody>
      </p:sp>
      <p:sp>
        <p:nvSpPr>
          <p:cNvPr id="6144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560387"/>
          </a:xfrm>
        </p:spPr>
        <p:txBody>
          <a:bodyPr/>
          <a:lstStyle/>
          <a:p>
            <a:pPr eaLnBrk="1" hangingPunct="1"/>
            <a:r>
              <a:rPr lang="en-US" altLang="zh-TW" sz="2800" smtClean="0">
                <a:solidFill>
                  <a:srgbClr val="FF66CC"/>
                </a:solidFill>
              </a:rPr>
              <a:t>101</a:t>
            </a:r>
            <a:r>
              <a:rPr lang="zh-TW" altLang="en-US" sz="2800" smtClean="0">
                <a:solidFill>
                  <a:srgbClr val="FF66CC"/>
                </a:solidFill>
              </a:rPr>
              <a:t>學年度採計科目及方法</a:t>
            </a:r>
            <a:endParaRPr lang="en-US" altLang="zh-TW" smtClean="0">
              <a:solidFill>
                <a:srgbClr val="FF66CC"/>
              </a:solidFill>
            </a:endParaRPr>
          </a:p>
        </p:txBody>
      </p:sp>
      <p:graphicFrame>
        <p:nvGraphicFramePr>
          <p:cNvPr id="91140" name="Group 4"/>
          <p:cNvGraphicFramePr>
            <a:graphicFrameLocks noGrp="1"/>
          </p:cNvGraphicFramePr>
          <p:nvPr>
            <p:ph idx="1"/>
          </p:nvPr>
        </p:nvGraphicFramePr>
        <p:xfrm>
          <a:off x="304800" y="990600"/>
          <a:ext cx="8659690" cy="5925312"/>
        </p:xfrm>
        <a:graphic>
          <a:graphicData uri="http://schemas.openxmlformats.org/drawingml/2006/table">
            <a:tbl>
              <a:tblPr/>
              <a:tblGrid>
                <a:gridCol w="1473736"/>
                <a:gridCol w="1008346"/>
                <a:gridCol w="1706431"/>
                <a:gridCol w="853216"/>
                <a:gridCol w="3617961"/>
              </a:tblGrid>
              <a:tr h="8206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學系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錄取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名額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第一階段</a:t>
                      </a:r>
                      <a:endParaRPr kumimoji="1" lang="en-US" altLang="zh-TW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學測標準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篩選倍率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第二階段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487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土木系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國文 均標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英文 均標數學 均標</a:t>
                      </a:r>
                      <a:endParaRPr kumimoji="1" lang="en-US" altLang="zh-TW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自然 均標</a:t>
                      </a:r>
                      <a:endParaRPr kumimoji="1" lang="en-US" altLang="zh-TW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總級分</a:t>
                      </a:r>
                      <a:endParaRPr kumimoji="1" lang="zh-TW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1" lang="en-US" altLang="zh-TW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1" lang="en-US" altLang="zh-TW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1" lang="en-US" altLang="zh-TW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1" lang="en-US" altLang="zh-TW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 </a:t>
                      </a:r>
                      <a:r>
                        <a:rPr kumimoji="1" lang="en-US" altLang="zh-TW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Tx/>
                        <a:buChar char="-"/>
                        <a:tabLst/>
                      </a:pPr>
                      <a:r>
                        <a:rPr kumimoji="1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學測成績</a:t>
                      </a:r>
                      <a:r>
                        <a:rPr kumimoji="1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(50%)</a:t>
                      </a:r>
                      <a:r>
                        <a:rPr kumimoji="1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：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Tx/>
                        <a:buChar char="-"/>
                        <a:tabLst/>
                      </a:pP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國文*</a:t>
                      </a: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 </a:t>
                      </a: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英文*</a:t>
                      </a: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1.25 </a:t>
                      </a: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數學*</a:t>
                      </a: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1.5 </a:t>
                      </a: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自然</a:t>
                      </a: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*1.5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Tx/>
                        <a:buChar char="-"/>
                        <a:tabLst/>
                      </a:pPr>
                      <a:r>
                        <a:rPr kumimoji="1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審查資料及筆試 </a:t>
                      </a:r>
                      <a:r>
                        <a:rPr kumimoji="1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50%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 </a:t>
                      </a:r>
                      <a:r>
                        <a:rPr kumimoji="1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I.</a:t>
                      </a:r>
                      <a:r>
                        <a:rPr kumimoji="1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審查資料</a:t>
                      </a:r>
                      <a:r>
                        <a:rPr kumimoji="1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--</a:t>
                      </a:r>
                      <a:r>
                        <a:rPr kumimoji="1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自傳與學業生涯展望、歷年成績單、其他有利審查文件</a:t>
                      </a:r>
                      <a:endParaRPr kumimoji="1" lang="en-US" altLang="zh-T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487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化材系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國文 均標</a:t>
                      </a:r>
                      <a:endParaRPr kumimoji="1" lang="en-US" altLang="zh-TW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英文 前標</a:t>
                      </a:r>
                      <a:endParaRPr kumimoji="1" lang="en-US" altLang="zh-TW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數學 頂標</a:t>
                      </a:r>
                      <a:endParaRPr kumimoji="1" lang="en-US" altLang="zh-TW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自然 頂標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 </a:t>
                      </a:r>
                      <a:r>
                        <a:rPr kumimoji="1" lang="en-US" altLang="zh-TW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1" lang="en-US" altLang="zh-TW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1" lang="en-US" altLang="zh-TW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Tx/>
                        <a:buChar char="-"/>
                        <a:tabLst/>
                      </a:pPr>
                      <a:r>
                        <a:rPr kumimoji="1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學測成績</a:t>
                      </a:r>
                      <a:r>
                        <a:rPr kumimoji="1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(50%)</a:t>
                      </a:r>
                      <a:r>
                        <a:rPr kumimoji="1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：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Tx/>
                        <a:buChar char="-"/>
                        <a:tabLst/>
                      </a:pP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國文*</a:t>
                      </a: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1.5 </a:t>
                      </a: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英文*</a:t>
                      </a: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1.5 </a:t>
                      </a: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數學*</a:t>
                      </a: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1.5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Tx/>
                        <a:buChar char="-"/>
                        <a:tabLst/>
                      </a:pP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社會*</a:t>
                      </a: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 </a:t>
                      </a: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自然</a:t>
                      </a: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*1.5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Tx/>
                        <a:buChar char="-"/>
                        <a:tabLst/>
                      </a:pPr>
                      <a:r>
                        <a:rPr kumimoji="1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審查資料 </a:t>
                      </a:r>
                      <a:r>
                        <a:rPr kumimoji="1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20%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Tx/>
                        <a:buChar char="-"/>
                        <a:tabLst/>
                      </a:pPr>
                      <a:r>
                        <a:rPr kumimoji="1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面試 </a:t>
                      </a:r>
                      <a:r>
                        <a:rPr kumimoji="1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30%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 </a:t>
                      </a:r>
                      <a:r>
                        <a:rPr kumimoji="1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I.</a:t>
                      </a:r>
                      <a:r>
                        <a:rPr kumimoji="1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審查資料</a:t>
                      </a:r>
                      <a:r>
                        <a:rPr kumimoji="1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--</a:t>
                      </a:r>
                      <a:r>
                        <a:rPr kumimoji="1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自傳與學業生涯展望、歷年成績單、師長推薦函、其他有利審查文件</a:t>
                      </a:r>
                      <a:endParaRPr kumimoji="1" lang="en-US" altLang="zh-T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Tx/>
                        <a:buNone/>
                        <a:tabLst/>
                      </a:pPr>
                      <a:endParaRPr kumimoji="1" lang="en-US" altLang="zh-T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日期版面配置區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8E6E21CF-49B3-4EDA-8F3F-8FB0785E49D6}" type="datetime1">
              <a:rPr lang="zh-TW" altLang="en-US"/>
              <a:pPr>
                <a:defRPr/>
              </a:pPr>
              <a:t>2012/11/13</a:t>
            </a:fld>
            <a:endParaRPr lang="en-US" altLang="zh-TW"/>
          </a:p>
        </p:txBody>
      </p:sp>
      <p:sp>
        <p:nvSpPr>
          <p:cNvPr id="23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4DE6B6-3E39-42B2-B55A-6CC0AE20F4DF}" type="slidenum">
              <a:rPr lang="en-US" altLang="zh-TW"/>
              <a:pPr>
                <a:defRPr/>
              </a:pPr>
              <a:t>67</a:t>
            </a:fld>
            <a:endParaRPr lang="en-US" altLang="zh-TW"/>
          </a:p>
        </p:txBody>
      </p:sp>
      <p:graphicFrame>
        <p:nvGraphicFramePr>
          <p:cNvPr id="63567" name="Group 79"/>
          <p:cNvGraphicFramePr>
            <a:graphicFrameLocks noGrp="1"/>
          </p:cNvGraphicFramePr>
          <p:nvPr>
            <p:ph type="tbl" idx="1"/>
          </p:nvPr>
        </p:nvGraphicFramePr>
        <p:xfrm>
          <a:off x="762000" y="1143000"/>
          <a:ext cx="7924800" cy="5047488"/>
        </p:xfrm>
        <a:graphic>
          <a:graphicData uri="http://schemas.openxmlformats.org/drawingml/2006/table">
            <a:tbl>
              <a:tblPr/>
              <a:tblGrid>
                <a:gridCol w="1881005"/>
                <a:gridCol w="1410754"/>
                <a:gridCol w="2743133"/>
                <a:gridCol w="1889908"/>
              </a:tblGrid>
              <a:tr h="838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學系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101</a:t>
                      </a: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學年度</a:t>
                      </a:r>
                      <a:endParaRPr kumimoji="1" lang="en-US" alt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錄取名額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101</a:t>
                      </a: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學年度</a:t>
                      </a:r>
                      <a:endParaRPr kumimoji="1" lang="en-US" alt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最低錄取標準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101</a:t>
                      </a: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學年度</a:t>
                      </a:r>
                      <a:endParaRPr kumimoji="1" lang="en-US" alt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採</a:t>
                      </a: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計科目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及方法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0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機械系</a:t>
                      </a:r>
                      <a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-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光機電組</a:t>
                      </a:r>
                      <a:endParaRPr kumimoji="1" lang="en-US" alt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先進材料組</a:t>
                      </a:r>
                      <a:endParaRPr kumimoji="1" lang="en-US" alt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設計與分析組</a:t>
                      </a:r>
                      <a:endParaRPr kumimoji="1" lang="en-US" alt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  <a:defRPr/>
                      </a:pPr>
                      <a:endParaRPr kumimoji="1" lang="zh-TW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1" lang="en-US" alt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32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32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31</a:t>
                      </a:r>
                      <a:endParaRPr kumimoji="1" lang="zh-TW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1" lang="en-US" alt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585.70</a:t>
                      </a: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  </a:t>
                      </a:r>
                      <a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(</a:t>
                      </a: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平均</a:t>
                      </a:r>
                      <a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: 78.09/</a:t>
                      </a: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科</a:t>
                      </a:r>
                      <a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581.20</a:t>
                      </a: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  </a:t>
                      </a:r>
                      <a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(</a:t>
                      </a: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平均</a:t>
                      </a:r>
                      <a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: 77.49/</a:t>
                      </a: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科</a:t>
                      </a:r>
                      <a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578.50</a:t>
                      </a: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  </a:t>
                      </a:r>
                      <a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(</a:t>
                      </a: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平均</a:t>
                      </a:r>
                      <a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: 77.13/</a:t>
                      </a: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科</a:t>
                      </a:r>
                      <a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)</a:t>
                      </a:r>
                      <a:endParaRPr kumimoji="1" lang="zh-TW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1" lang="zh-TW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1" lang="en-US" alt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國文* </a:t>
                      </a:r>
                      <a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1.00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英文* </a:t>
                      </a:r>
                      <a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1.50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數甲* </a:t>
                      </a:r>
                      <a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2.00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物理* </a:t>
                      </a:r>
                      <a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2.00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化學* </a:t>
                      </a:r>
                      <a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1.00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1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土木系</a:t>
                      </a:r>
                      <a:endParaRPr kumimoji="1" lang="en-US" alt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77</a:t>
                      </a:r>
                      <a:endParaRPr kumimoji="1" lang="zh-TW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1" lang="en-US" alt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561.35</a:t>
                      </a: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  </a:t>
                      </a:r>
                      <a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(</a:t>
                      </a: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平均</a:t>
                      </a:r>
                      <a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: 74.85/</a:t>
                      </a: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科</a:t>
                      </a:r>
                      <a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)</a:t>
                      </a:r>
                      <a:endParaRPr kumimoji="1" lang="zh-TW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1" lang="en-US" altLang="zh-TW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446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化材系</a:t>
                      </a:r>
                      <a:endParaRPr kumimoji="1" lang="en-US" alt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26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383.40</a:t>
                      </a: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  </a:t>
                      </a:r>
                      <a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(</a:t>
                      </a: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平均</a:t>
                      </a:r>
                      <a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: 76.68/</a:t>
                      </a: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科</a:t>
                      </a:r>
                      <a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)</a:t>
                      </a:r>
                      <a:endParaRPr kumimoji="1" lang="zh-TW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  <a:defRPr/>
                      </a:pPr>
                      <a:endParaRPr kumimoji="1" lang="zh-TW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國文、英文、數甲、物理、化學* </a:t>
                      </a:r>
                      <a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1.00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1" lang="en-US" altLang="zh-TW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2494" name="Rectangle 75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835025"/>
          </a:xfrm>
          <a:noFill/>
        </p:spPr>
        <p:txBody>
          <a:bodyPr anchor="b"/>
          <a:lstStyle/>
          <a:p>
            <a:pPr eaLnBrk="1" hangingPunct="1"/>
            <a:r>
              <a:rPr lang="zh-TW" altLang="en-US" smtClean="0">
                <a:solidFill>
                  <a:srgbClr val="FF66CC"/>
                </a:solidFill>
              </a:rPr>
              <a:t>入學方式</a:t>
            </a:r>
            <a:r>
              <a:rPr lang="en-US" altLang="zh-TW" smtClean="0">
                <a:solidFill>
                  <a:srgbClr val="FF66CC"/>
                </a:solidFill>
              </a:rPr>
              <a:t>-</a:t>
            </a:r>
            <a:r>
              <a:rPr lang="zh-TW" altLang="en-US" smtClean="0">
                <a:solidFill>
                  <a:srgbClr val="FF66CC"/>
                </a:solidFill>
              </a:rPr>
              <a:t>考試分發</a:t>
            </a:r>
            <a:endParaRPr lang="en-US" altLang="zh-TW" smtClean="0">
              <a:solidFill>
                <a:srgbClr val="FF66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日期版面配置區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FF83C571-D1C5-4639-B44C-C0D0D3DA6AD7}" type="datetime1">
              <a:rPr lang="zh-TW" altLang="en-US"/>
              <a:pPr>
                <a:defRPr/>
              </a:pPr>
              <a:t>2012/11/13</a:t>
            </a:fld>
            <a:endParaRPr lang="en-US" altLang="zh-TW"/>
          </a:p>
        </p:txBody>
      </p:sp>
      <p:sp>
        <p:nvSpPr>
          <p:cNvPr id="23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837119-F1BD-4B8F-B48F-18FA48CBDED2}" type="slidenum">
              <a:rPr lang="en-US" altLang="zh-TW"/>
              <a:pPr>
                <a:defRPr/>
              </a:pPr>
              <a:t>68</a:t>
            </a:fld>
            <a:endParaRPr lang="en-US" altLang="zh-TW"/>
          </a:p>
        </p:txBody>
      </p:sp>
      <p:sp>
        <p:nvSpPr>
          <p:cNvPr id="6349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>
                <a:solidFill>
                  <a:srgbClr val="FF66CC"/>
                </a:solidFill>
              </a:rPr>
              <a:t>入學方式</a:t>
            </a:r>
            <a:r>
              <a:rPr lang="en-US" altLang="zh-TW" smtClean="0">
                <a:solidFill>
                  <a:srgbClr val="FF66CC"/>
                </a:solidFill>
              </a:rPr>
              <a:t>-</a:t>
            </a:r>
            <a:r>
              <a:rPr lang="zh-TW" altLang="en-US" smtClean="0">
                <a:solidFill>
                  <a:srgbClr val="FF66CC"/>
                </a:solidFill>
              </a:rPr>
              <a:t> 繁星推薦</a:t>
            </a:r>
            <a:r>
              <a:rPr lang="en-US" altLang="zh-TW" smtClean="0">
                <a:solidFill>
                  <a:srgbClr val="FF66CC"/>
                </a:solidFill>
              </a:rPr>
              <a:t/>
            </a:r>
            <a:br>
              <a:rPr lang="en-US" altLang="zh-TW" smtClean="0">
                <a:solidFill>
                  <a:srgbClr val="FF66CC"/>
                </a:solidFill>
              </a:rPr>
            </a:br>
            <a:r>
              <a:rPr lang="zh-TW" altLang="en-US" smtClean="0">
                <a:solidFill>
                  <a:srgbClr val="FF66CC"/>
                </a:solidFill>
              </a:rPr>
              <a:t>     </a:t>
            </a:r>
            <a:r>
              <a:rPr lang="en-US" altLang="zh-TW" sz="2800" smtClean="0">
                <a:solidFill>
                  <a:srgbClr val="FF66CC"/>
                </a:solidFill>
              </a:rPr>
              <a:t>101</a:t>
            </a:r>
            <a:r>
              <a:rPr lang="zh-TW" altLang="en-US" sz="2800" smtClean="0">
                <a:solidFill>
                  <a:srgbClr val="FF66CC"/>
                </a:solidFill>
              </a:rPr>
              <a:t>學年度採計科目及方法</a:t>
            </a:r>
            <a:endParaRPr lang="en-US" altLang="zh-TW" smtClean="0">
              <a:solidFill>
                <a:srgbClr val="FF66CC"/>
              </a:solidFill>
            </a:endParaRPr>
          </a:p>
        </p:txBody>
      </p:sp>
      <p:graphicFrame>
        <p:nvGraphicFramePr>
          <p:cNvPr id="91140" name="Group 4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305800" cy="4992624"/>
        </p:xfrm>
        <a:graphic>
          <a:graphicData uri="http://schemas.openxmlformats.org/drawingml/2006/table">
            <a:tbl>
              <a:tblPr/>
              <a:tblGrid>
                <a:gridCol w="2050828"/>
                <a:gridCol w="574232"/>
                <a:gridCol w="902364"/>
                <a:gridCol w="902364"/>
                <a:gridCol w="1640662"/>
                <a:gridCol w="2235350"/>
              </a:tblGrid>
              <a:tr h="6481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學系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學群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可填志願數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錄取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名額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學測標準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分發比序項目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042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機械系</a:t>
                      </a:r>
                      <a:endParaRPr kumimoji="1" lang="en-US" altLang="zh-T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-</a:t>
                      </a:r>
                      <a:r>
                        <a:rPr kumimoji="1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光機電組</a:t>
                      </a:r>
                      <a:endParaRPr kumimoji="1" lang="en-US" altLang="zh-T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-</a:t>
                      </a:r>
                      <a:r>
                        <a:rPr kumimoji="1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先進材料組</a:t>
                      </a:r>
                      <a:endParaRPr kumimoji="1" lang="en-US" altLang="zh-T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-</a:t>
                      </a:r>
                      <a:r>
                        <a:rPr kumimoji="1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設計與分析組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第二類</a:t>
                      </a:r>
                      <a:endParaRPr kumimoji="1" lang="en-US" altLang="zh-T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1" lang="en-US" altLang="zh-T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1" lang="en-US" altLang="zh-T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國文 均標</a:t>
                      </a:r>
                      <a:endParaRPr kumimoji="1" lang="en-US" altLang="zh-TW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英文 均標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數學 前標</a:t>
                      </a:r>
                      <a:endParaRPr kumimoji="1" lang="en-US" altLang="zh-TW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社會 均標</a:t>
                      </a:r>
                      <a:endParaRPr kumimoji="1" lang="en-US" altLang="zh-TW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自然 前標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1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1.</a:t>
                      </a:r>
                      <a:r>
                        <a:rPr kumimoji="1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 在校學業成績全校排名</a:t>
                      </a:r>
                      <a:r>
                        <a:rPr kumimoji="1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前</a:t>
                      </a:r>
                      <a:r>
                        <a:rPr kumimoji="1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30%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1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2.</a:t>
                      </a:r>
                      <a:r>
                        <a:rPr kumimoji="1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 學測數學級分</a:t>
                      </a:r>
                      <a:endParaRPr kumimoji="1" lang="en-US" altLang="zh-TW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Tx/>
                        <a:buNone/>
                        <a:tabLst/>
                      </a:pPr>
                      <a:endParaRPr kumimoji="1" lang="en-US" altLang="zh-TW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1" lang="en-US" altLang="zh-TW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995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土木系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第二類</a:t>
                      </a:r>
                      <a:endParaRPr kumimoji="1" lang="en-US" altLang="zh-T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1" lang="en-US" altLang="zh-T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國文 均標</a:t>
                      </a:r>
                      <a:endParaRPr kumimoji="1" lang="en-US" altLang="zh-TW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英文 均標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數學 前標</a:t>
                      </a:r>
                      <a:endParaRPr kumimoji="1" lang="en-US" altLang="zh-TW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自然 前標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1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1.</a:t>
                      </a:r>
                      <a:r>
                        <a:rPr kumimoji="1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 在校學業成績全校排名</a:t>
                      </a:r>
                      <a:r>
                        <a:rPr kumimoji="1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前</a:t>
                      </a:r>
                      <a:r>
                        <a:rPr kumimoji="1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30%</a:t>
                      </a:r>
                      <a:r>
                        <a:rPr kumimoji="1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1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2.</a:t>
                      </a:r>
                      <a:r>
                        <a:rPr kumimoji="1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 學測數學級分</a:t>
                      </a:r>
                      <a:endParaRPr kumimoji="1" lang="en-US" altLang="zh-TW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Tx/>
                        <a:buNone/>
                        <a:tabLst/>
                      </a:pPr>
                      <a:endParaRPr kumimoji="1" lang="en-US" altLang="zh-TW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1" lang="en-US" altLang="zh-TW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724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化材系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第二類</a:t>
                      </a:r>
                      <a:endParaRPr kumimoji="1" lang="en-US" altLang="zh-T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1" lang="en-US" altLang="zh-T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國文 前標</a:t>
                      </a:r>
                      <a:endParaRPr kumimoji="1" lang="en-US" altLang="zh-TW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英文 前標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數學 前標</a:t>
                      </a:r>
                      <a:endParaRPr kumimoji="1" lang="en-US" altLang="zh-TW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社會 均標</a:t>
                      </a:r>
                      <a:endParaRPr kumimoji="1" lang="en-US" altLang="zh-TW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自然 前標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1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1.</a:t>
                      </a:r>
                      <a:r>
                        <a:rPr kumimoji="1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 在校學業成績全校排名</a:t>
                      </a:r>
                      <a:r>
                        <a:rPr kumimoji="1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前</a:t>
                      </a:r>
                      <a:r>
                        <a:rPr kumimoji="1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30%</a:t>
                      </a:r>
                      <a:r>
                        <a:rPr kumimoji="1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1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2.</a:t>
                      </a:r>
                      <a:r>
                        <a:rPr kumimoji="1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 學測數學級分</a:t>
                      </a:r>
                      <a:endParaRPr kumimoji="1" lang="en-US" altLang="zh-TW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/>
              <a:t>結語</a:t>
            </a:r>
          </a:p>
        </p:txBody>
      </p:sp>
      <p:sp>
        <p:nvSpPr>
          <p:cNvPr id="64515" name="內容版面配置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smtClean="0"/>
          </a:p>
        </p:txBody>
      </p:sp>
      <p:sp>
        <p:nvSpPr>
          <p:cNvPr id="5" name="矩形 4"/>
          <p:cNvSpPr/>
          <p:nvPr/>
        </p:nvSpPr>
        <p:spPr>
          <a:xfrm>
            <a:off x="2171700" y="3198813"/>
            <a:ext cx="4800600" cy="12001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TW" altLang="en-US" sz="7200" dirty="0">
                <a:latin typeface="+mj-ea"/>
                <a:ea typeface="+mj-ea"/>
              </a:rPr>
              <a:t>歡迎來中大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04800"/>
            <a:ext cx="7926387" cy="1431925"/>
          </a:xfrm>
        </p:spPr>
        <p:txBody>
          <a:bodyPr/>
          <a:lstStyle/>
          <a:p>
            <a:pPr algn="ctr" eaLnBrk="1" hangingPunct="1"/>
            <a:r>
              <a:rPr lang="zh-TW" altLang="en-US" smtClean="0">
                <a:latin typeface="Times New Roman" pitchFamily="18" charset="0"/>
              </a:rPr>
              <a:t>簡介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844675"/>
            <a:ext cx="8294687" cy="4679950"/>
          </a:xfrm>
        </p:spPr>
        <p:txBody>
          <a:bodyPr/>
          <a:lstStyle/>
          <a:p>
            <a:pPr algn="just" eaLnBrk="1" hangingPunct="1"/>
            <a:r>
              <a:rPr lang="zh-TW" altLang="en-US" sz="3200" smtClean="0">
                <a:latin typeface="Times New Roman" pitchFamily="18" charset="0"/>
              </a:rPr>
              <a:t>實際應用科學與經驗知識于設計，生產、使用、維護營建計畫</a:t>
            </a:r>
            <a:r>
              <a:rPr lang="en-US" altLang="zh-TW" sz="3200" smtClean="0">
                <a:latin typeface="Times New Roman" pitchFamily="18" charset="0"/>
              </a:rPr>
              <a:t>(</a:t>
            </a:r>
            <a:r>
              <a:rPr lang="zh-TW" altLang="en-US" sz="3200" smtClean="0">
                <a:latin typeface="Times New Roman" pitchFamily="18" charset="0"/>
              </a:rPr>
              <a:t>房屋、道路、橋樑、機場、堤壩等</a:t>
            </a:r>
            <a:r>
              <a:rPr lang="en-US" altLang="zh-TW" sz="3200" smtClean="0">
                <a:latin typeface="Times New Roman" pitchFamily="18" charset="0"/>
              </a:rPr>
              <a:t>)</a:t>
            </a:r>
            <a:r>
              <a:rPr lang="zh-TW" altLang="en-US" sz="3200" smtClean="0">
                <a:latin typeface="Times New Roman" pitchFamily="18" charset="0"/>
              </a:rPr>
              <a:t>之中的各部分、機械、與材料，而帶給人類用途或價值的藝術。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/>
              <a:t>課程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zh-TW" altLang="en-US" smtClean="0"/>
              <a:t>微積分、土木工程概論、測量學、程式設計、普通物理、工程數學、工程材料、應用力學、工程統計、流體力學、環境工程、結構學、鋼筋混凝土學、土壤力學、運輸工程、基礎工程、工程地質學、營建管理、工程圖學、水文學、土木工程實務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/>
              <a:t>錯誤認知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zh-TW" altLang="en-US" smtClean="0"/>
              <a:t>工地做工</a:t>
            </a:r>
          </a:p>
          <a:p>
            <a:pPr eaLnBrk="1" hangingPunct="1"/>
            <a:endParaRPr lang="zh-TW" altLang="en-US" smtClean="0"/>
          </a:p>
        </p:txBody>
      </p:sp>
      <p:pic>
        <p:nvPicPr>
          <p:cNvPr id="4" name="圖片 3" descr="1a29546fb81fe64810b7f51a5ad3dd61-4.jpe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1066800"/>
            <a:ext cx="5562600" cy="455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NCU</Template>
  <TotalTime>3373</TotalTime>
  <Words>3133</Words>
  <Application>Microsoft Office PowerPoint</Application>
  <PresentationFormat>如螢幕大小 (4:3)</PresentationFormat>
  <Paragraphs>633</Paragraphs>
  <Slides>69</Slides>
  <Notes>4</Notes>
  <HiddenSlides>22</HiddenSlides>
  <MMClips>0</MMClips>
  <ScaleCrop>false</ScaleCrop>
  <HeadingPairs>
    <vt:vector size="6" baseType="variant"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69</vt:i4>
      </vt:variant>
    </vt:vector>
  </HeadingPairs>
  <TitlesOfParts>
    <vt:vector size="71" baseType="lpstr">
      <vt:lpstr>1_Edge</vt:lpstr>
      <vt:lpstr>Photo Editor 影像</vt:lpstr>
      <vt:lpstr>國立中央大學工程學群介紹</vt:lpstr>
      <vt:lpstr>PowerPoint 簡報</vt:lpstr>
      <vt:lpstr>PowerPoint 簡報</vt:lpstr>
      <vt:lpstr>PowerPoint 簡報</vt:lpstr>
      <vt:lpstr>國立中央大學工學院</vt:lpstr>
      <vt:lpstr>土木工程學系 Department of Civil Engineering</vt:lpstr>
      <vt:lpstr>簡介</vt:lpstr>
      <vt:lpstr>課程</vt:lpstr>
      <vt:lpstr>錯誤認知</vt:lpstr>
      <vt:lpstr>PowerPoint 簡報</vt:lpstr>
      <vt:lpstr>PowerPoint 簡報</vt:lpstr>
      <vt:lpstr>地工離心機</vt:lpstr>
      <vt:lpstr>大型環境風洞</vt:lpstr>
      <vt:lpstr>衛星接收站</vt:lpstr>
      <vt:lpstr>PowerPoint 簡報</vt:lpstr>
      <vt:lpstr>雪亮事實</vt:lpstr>
      <vt:lpstr>畢業出路</vt:lpstr>
      <vt:lpstr>機械工程學系 Department of Mechanical Engineering</vt:lpstr>
      <vt:lpstr>認識機械工程</vt:lpstr>
      <vt:lpstr>學習內容與發展目標</vt:lpstr>
      <vt:lpstr>各組必修專業課程</vt:lpstr>
      <vt:lpstr>設計與分析組</vt:lpstr>
      <vt:lpstr>設計與分析組課程規劃 </vt:lpstr>
      <vt:lpstr>PowerPoint 簡報</vt:lpstr>
      <vt:lpstr>設計與分析-按鍵設計</vt:lpstr>
      <vt:lpstr>碰撞分析</vt:lpstr>
      <vt:lpstr>振動分析</vt:lpstr>
      <vt:lpstr>光機電組 </vt:lpstr>
      <vt:lpstr>光機電組課程規劃 </vt:lpstr>
      <vt:lpstr>光機電-探空火箭科學酬載本體 </vt:lpstr>
      <vt:lpstr>先進材料與精密製造組 </vt:lpstr>
      <vt:lpstr>先進材料與精密製造組課程規劃 </vt:lpstr>
      <vt:lpstr>PowerPoint 簡報</vt:lpstr>
      <vt:lpstr>先進材料與精密製造-微散熱片 </vt:lpstr>
      <vt:lpstr>跨領域之應用</vt:lpstr>
      <vt:lpstr>太陽能發電</vt:lpstr>
      <vt:lpstr>ACL 重建手術導引</vt:lpstr>
      <vt:lpstr>人工關節設計</vt:lpstr>
      <vt:lpstr>動脈瓣膜分析</vt:lpstr>
      <vt:lpstr>畢業出路</vt:lpstr>
      <vt:lpstr>PowerPoint 簡報</vt:lpstr>
      <vt:lpstr>化學工程與材料工程學系 (化材系) 簡 史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鋰電池</vt:lpstr>
      <vt:lpstr>鋰電池</vt:lpstr>
      <vt:lpstr>化學塗料</vt:lpstr>
      <vt:lpstr>有機分子結晶工程</vt:lpstr>
      <vt:lpstr>奈米金屬-硼觸媒</vt:lpstr>
      <vt:lpstr>PowerPoint 簡報</vt:lpstr>
      <vt:lpstr>PowerPoint 簡報</vt:lpstr>
      <vt:lpstr>PowerPoint 簡報</vt:lpstr>
      <vt:lpstr>PowerPoint 簡報</vt:lpstr>
      <vt:lpstr>五年取得學士與碩士學位 </vt:lpstr>
      <vt:lpstr>入學方式-申請入學</vt:lpstr>
      <vt:lpstr>100-101學年度通過第一階段考生 </vt:lpstr>
      <vt:lpstr>入學方式- 申請入學      101學年度採計科目及方法</vt:lpstr>
      <vt:lpstr>101學年度採計科目及方法</vt:lpstr>
      <vt:lpstr>入學方式-考試分發</vt:lpstr>
      <vt:lpstr>入學方式- 繁星推薦      101學年度採計科目及方法</vt:lpstr>
      <vt:lpstr>結語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jameschu</dc:creator>
  <cp:lastModifiedBy>CYLiu</cp:lastModifiedBy>
  <cp:revision>186</cp:revision>
  <cp:lastPrinted>2012-11-13T13:19:42Z</cp:lastPrinted>
  <dcterms:created xsi:type="dcterms:W3CDTF">1601-01-01T00:00:00Z</dcterms:created>
  <dcterms:modified xsi:type="dcterms:W3CDTF">2012-11-13T13:21:30Z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