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65" r:id="rId5"/>
    <p:sldId id="267" r:id="rId6"/>
    <p:sldId id="261" r:id="rId7"/>
    <p:sldId id="269" r:id="rId8"/>
    <p:sldId id="260" r:id="rId9"/>
    <p:sldId id="264" r:id="rId10"/>
    <p:sldId id="262" r:id="rId11"/>
    <p:sldId id="263" r:id="rId12"/>
    <p:sldId id="266" r:id="rId13"/>
    <p:sldId id="268" r:id="rId14"/>
    <p:sldId id="259" r:id="rId15"/>
    <p:sldId id="271" r:id="rId16"/>
    <p:sldId id="279" r:id="rId17"/>
    <p:sldId id="270" r:id="rId18"/>
    <p:sldId id="272" r:id="rId19"/>
    <p:sldId id="274" r:id="rId20"/>
    <p:sldId id="273" r:id="rId21"/>
    <p:sldId id="275" r:id="rId22"/>
    <p:sldId id="280" r:id="rId23"/>
    <p:sldId id="276" r:id="rId24"/>
    <p:sldId id="292" r:id="rId25"/>
    <p:sldId id="296" r:id="rId26"/>
    <p:sldId id="321" r:id="rId27"/>
    <p:sldId id="325" r:id="rId28"/>
    <p:sldId id="326" r:id="rId29"/>
    <p:sldId id="324" r:id="rId30"/>
    <p:sldId id="298" r:id="rId31"/>
    <p:sldId id="333" r:id="rId32"/>
    <p:sldId id="334" r:id="rId33"/>
    <p:sldId id="335" r:id="rId34"/>
    <p:sldId id="330" r:id="rId35"/>
    <p:sldId id="331" r:id="rId36"/>
    <p:sldId id="332" r:id="rId37"/>
    <p:sldId id="293" r:id="rId38"/>
    <p:sldId id="297" r:id="rId39"/>
    <p:sldId id="295" r:id="rId40"/>
    <p:sldId id="291" r:id="rId41"/>
    <p:sldId id="299" r:id="rId42"/>
    <p:sldId id="283" r:id="rId43"/>
    <p:sldId id="281" r:id="rId44"/>
    <p:sldId id="282" r:id="rId45"/>
    <p:sldId id="284" r:id="rId46"/>
    <p:sldId id="278" r:id="rId47"/>
    <p:sldId id="288" r:id="rId48"/>
    <p:sldId id="289" r:id="rId4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996" autoAdjust="0"/>
    <p:restoredTop sz="94737" autoAdjust="0"/>
  </p:normalViewPr>
  <p:slideViewPr>
    <p:cSldViewPr>
      <p:cViewPr>
        <p:scale>
          <a:sx n="77" d="100"/>
          <a:sy n="77" d="100"/>
        </p:scale>
        <p:origin x="-684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3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78E4B-82DF-4396-A088-66D6FE8741F0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D025F-38D0-48E7-81E3-FCE59FE07F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E171ED-5128-4C3F-A834-E1AE558689DE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E171ED-5128-4C3F-A834-E1AE558689DE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E171ED-5128-4C3F-A834-E1AE558689DE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E171ED-5128-4C3F-A834-E1AE558689DE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025F-38D0-48E7-81E3-FCE59FE07F9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print"/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print"/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print"/>
          <a:srcRect l="2391" t="1099" r="1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0D6C41D8-649E-4ECB-9E92-446EB7D35869}" type="datetimeFigureOut">
              <a:rPr lang="zh-TW" altLang="en-US" smtClean="0"/>
              <a:pPr/>
              <a:t>2012/6/4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fld id="{100F3453-8267-4AF2-B7EE-526964A9F2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9600" b="1" dirty="0">
                <a:latin typeface="標楷體" pitchFamily="65" charset="-120"/>
                <a:ea typeface="標楷體" pitchFamily="65" charset="-120"/>
              </a:rPr>
              <a:t>職涯</a:t>
            </a:r>
            <a:r>
              <a:rPr lang="zh-TW" altLang="en-US" sz="9600" b="1" dirty="0" smtClean="0">
                <a:latin typeface="標楷體" pitchFamily="65" charset="-120"/>
                <a:ea typeface="標楷體" pitchFamily="65" charset="-120"/>
              </a:rPr>
              <a:t>大師</a:t>
            </a:r>
            <a:endParaRPr lang="zh-TW" altLang="en-US" sz="96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339752" y="4077072"/>
            <a:ext cx="5356448" cy="2324472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solidFill>
                  <a:srgbClr val="000066"/>
                </a:solidFill>
                <a:latin typeface="Highlight LET" pitchFamily="2" charset="0"/>
                <a:ea typeface="標楷體" pitchFamily="65" charset="-120"/>
              </a:rPr>
              <a:t>Present By </a:t>
            </a:r>
          </a:p>
          <a:p>
            <a:r>
              <a:rPr lang="en-US" altLang="zh-TW" sz="6000" b="1" dirty="0" smtClean="0">
                <a:solidFill>
                  <a:srgbClr val="000066"/>
                </a:solidFill>
                <a:latin typeface="Highlight LET" pitchFamily="2" charset="0"/>
                <a:ea typeface="標楷體" pitchFamily="65" charset="-120"/>
              </a:rPr>
              <a:t>	  </a:t>
            </a:r>
            <a:r>
              <a:rPr lang="zh-TW" altLang="en-US" sz="6000" b="1" dirty="0" smtClean="0">
                <a:solidFill>
                  <a:srgbClr val="000066"/>
                </a:solidFill>
                <a:latin typeface="Highlight LET" pitchFamily="2" charset="0"/>
                <a:ea typeface="標楷體" pitchFamily="65" charset="-120"/>
              </a:rPr>
              <a:t>昀真爸爸</a:t>
            </a:r>
            <a:endParaRPr lang="zh-TW" altLang="en-US" sz="6000" b="1" dirty="0">
              <a:solidFill>
                <a:srgbClr val="000066"/>
              </a:solidFill>
              <a:latin typeface="Highlight LET" pitchFamily="2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牙髓病科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 descr="橡皮筋防濕裝置-1"/>
          <p:cNvPicPr>
            <a:picLocks noChangeAspect="1" noChangeArrowheads="1"/>
          </p:cNvPicPr>
          <p:nvPr/>
        </p:nvPicPr>
        <p:blipFill>
          <a:blip r:embed="rId3" cstate="print"/>
          <a:srcRect l="8580" t="71003" r="7130" b="4296"/>
          <a:stretch>
            <a:fillRect/>
          </a:stretch>
        </p:blipFill>
        <p:spPr bwMode="auto">
          <a:xfrm>
            <a:off x="285720" y="4286256"/>
            <a:ext cx="3396522" cy="2520000"/>
          </a:xfrm>
          <a:prstGeom prst="rect">
            <a:avLst/>
          </a:prstGeom>
          <a:noFill/>
        </p:spPr>
      </p:pic>
      <p:pic>
        <p:nvPicPr>
          <p:cNvPr id="5" name="Picture 5" descr="橡皮筋防濕裝置-1"/>
          <p:cNvPicPr>
            <a:picLocks noChangeAspect="1" noChangeArrowheads="1"/>
          </p:cNvPicPr>
          <p:nvPr/>
        </p:nvPicPr>
        <p:blipFill>
          <a:blip r:embed="rId3" cstate="print"/>
          <a:srcRect l="8157" t="37709" r="7552" b="37589"/>
          <a:stretch>
            <a:fillRect/>
          </a:stretch>
        </p:blipFill>
        <p:spPr bwMode="auto">
          <a:xfrm>
            <a:off x="285720" y="1694818"/>
            <a:ext cx="3396522" cy="2520000"/>
          </a:xfrm>
          <a:prstGeom prst="rect">
            <a:avLst/>
          </a:prstGeom>
          <a:noFill/>
        </p:spPr>
      </p:pic>
      <p:pic>
        <p:nvPicPr>
          <p:cNvPr id="30724" name="Picture 4" descr="Endo 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714488"/>
            <a:ext cx="2574067" cy="2520000"/>
          </a:xfrm>
          <a:prstGeom prst="rect">
            <a:avLst/>
          </a:prstGeom>
          <a:noFill/>
        </p:spPr>
      </p:pic>
      <p:pic>
        <p:nvPicPr>
          <p:cNvPr id="30728" name="Picture 8" descr="Bestand:Vier kanalige endo ondermolaar.jpg"/>
          <p:cNvPicPr>
            <a:picLocks noChangeAspect="1" noChangeArrowheads="1"/>
          </p:cNvPicPr>
          <p:nvPr/>
        </p:nvPicPr>
        <p:blipFill>
          <a:blip r:embed="rId5" cstate="print"/>
          <a:srcRect r="11291" b="5669"/>
          <a:stretch>
            <a:fillRect/>
          </a:stretch>
        </p:blipFill>
        <p:spPr bwMode="auto">
          <a:xfrm>
            <a:off x="3778804" y="4286256"/>
            <a:ext cx="2579146" cy="2520000"/>
          </a:xfrm>
          <a:prstGeom prst="rect">
            <a:avLst/>
          </a:prstGeom>
          <a:noFill/>
        </p:spPr>
      </p:pic>
      <p:pic>
        <p:nvPicPr>
          <p:cNvPr id="30730" name="Picture 10" descr="http://a1.att.hudong.com/61/33/01300000349473123682330900624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9718" y="1714488"/>
            <a:ext cx="2520000" cy="2520000"/>
          </a:xfrm>
          <a:prstGeom prst="rect">
            <a:avLst/>
          </a:prstGeom>
          <a:noFill/>
        </p:spPr>
      </p:pic>
      <p:pic>
        <p:nvPicPr>
          <p:cNvPr id="30732" name="Picture 12" descr="http://images.jieju100.com/businesspic/product/200905/1241311865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4286256"/>
            <a:ext cx="3492375" cy="2520000"/>
          </a:xfrm>
          <a:prstGeom prst="rect">
            <a:avLst/>
          </a:prstGeom>
          <a:noFill/>
        </p:spPr>
      </p:pic>
      <p:pic>
        <p:nvPicPr>
          <p:cNvPr id="16386" name="Picture 2" descr="http://www.rosenbergendo.com/images/template_01.gif"/>
          <p:cNvPicPr>
            <a:picLocks noChangeAspect="1" noChangeArrowheads="1"/>
          </p:cNvPicPr>
          <p:nvPr/>
        </p:nvPicPr>
        <p:blipFill>
          <a:blip r:embed="rId8" cstate="print"/>
          <a:srcRect l="57892" t="6452" r="1462" b="16129"/>
          <a:stretch>
            <a:fillRect/>
          </a:stretch>
        </p:blipFill>
        <p:spPr bwMode="auto">
          <a:xfrm>
            <a:off x="6072198" y="71414"/>
            <a:ext cx="2835000" cy="1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牙周病科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628" y="1981201"/>
            <a:ext cx="3000396" cy="3841375"/>
          </a:xfrm>
        </p:spPr>
        <p:txBody>
          <a:bodyPr/>
          <a:lstStyle/>
          <a:p>
            <a:r>
              <a:rPr lang="zh-TW" altLang="en-US" dirty="0" smtClean="0"/>
              <a:t>洗牙</a:t>
            </a:r>
            <a:endParaRPr lang="en-US" altLang="zh-TW" dirty="0" smtClean="0"/>
          </a:p>
          <a:p>
            <a:r>
              <a:rPr lang="zh-TW" altLang="en-US" dirty="0" smtClean="0"/>
              <a:t>牙根整平</a:t>
            </a:r>
            <a:endParaRPr lang="en-US" altLang="zh-TW" dirty="0" smtClean="0"/>
          </a:p>
          <a:p>
            <a:r>
              <a:rPr lang="zh-TW" altLang="en-US" dirty="0" smtClean="0"/>
              <a:t>牙周手術</a:t>
            </a:r>
            <a:endParaRPr lang="en-US" altLang="zh-TW" dirty="0" smtClean="0"/>
          </a:p>
          <a:p>
            <a:r>
              <a:rPr lang="zh-TW" altLang="en-US" dirty="0" smtClean="0"/>
              <a:t>植牙手術</a:t>
            </a:r>
            <a:endParaRPr lang="zh-TW" altLang="en-US" dirty="0"/>
          </a:p>
        </p:txBody>
      </p:sp>
      <p:pic>
        <p:nvPicPr>
          <p:cNvPr id="4" name="Picture 2" descr="http://www.ahmedabaddentalimplants.com/images/pariadvanced-periodontitis-with-gum-enlar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28868"/>
            <a:ext cx="4381500" cy="3286126"/>
          </a:xfrm>
          <a:prstGeom prst="rect">
            <a:avLst/>
          </a:prstGeom>
          <a:noFill/>
        </p:spPr>
      </p:pic>
      <p:pic>
        <p:nvPicPr>
          <p:cNvPr id="29698" name="Picture 2" descr="http://www.drderhamdental.com/wp-content/uploads/2010/07/scaling1-e1280588892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24" y="1643050"/>
            <a:ext cx="3960000" cy="2786082"/>
          </a:xfrm>
          <a:prstGeom prst="rect">
            <a:avLst/>
          </a:prstGeom>
          <a:noFill/>
        </p:spPr>
      </p:pic>
      <p:pic>
        <p:nvPicPr>
          <p:cNvPr id="29700" name="Picture 4" descr="http://bestcentennialdentist.com/Portals/46620/images/Deep%20scaling-resized-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24" y="4487624"/>
            <a:ext cx="3960000" cy="2227500"/>
          </a:xfrm>
          <a:prstGeom prst="rect">
            <a:avLst/>
          </a:prstGeom>
          <a:noFill/>
        </p:spPr>
      </p:pic>
      <p:pic>
        <p:nvPicPr>
          <p:cNvPr id="29702" name="Picture 6" descr="http://www.ahyijie.com/uploads/image/101206061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9718" y="1857364"/>
            <a:ext cx="4320000" cy="4320000"/>
          </a:xfrm>
          <a:prstGeom prst="rect">
            <a:avLst/>
          </a:prstGeom>
          <a:noFill/>
        </p:spPr>
      </p:pic>
      <p:pic>
        <p:nvPicPr>
          <p:cNvPr id="14338" name="Picture 2" descr="http://4.bp.blogspot.com/_s2ehs1S8u38/TPQfudp4iJI/AAAAAAAAACM/m9UxWoomPk0/s1600/toothbrush%2Band%2Btoothpas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857364"/>
            <a:ext cx="4320000" cy="43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齒列矯正科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4" name="Picture 6" descr="http://www.southamptondentalcentre.com/southampton-orthondontic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71678"/>
            <a:ext cx="5280000" cy="3960000"/>
          </a:xfrm>
          <a:prstGeom prst="rect">
            <a:avLst/>
          </a:prstGeom>
          <a:noFill/>
        </p:spPr>
      </p:pic>
      <p:pic>
        <p:nvPicPr>
          <p:cNvPr id="58378" name="Picture 10" descr="http://www.shailesh.neelkanthdental.com/upload/1291353917_143557273_6-dental-equipment-material-and-instrument-supplies-Himachal-Pradesh-1291353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6842" y="1000108"/>
            <a:ext cx="2880000" cy="2880000"/>
          </a:xfrm>
          <a:prstGeom prst="rect">
            <a:avLst/>
          </a:prstGeom>
          <a:noFill/>
        </p:spPr>
      </p:pic>
      <p:pic>
        <p:nvPicPr>
          <p:cNvPr id="58380" name="Picture 12" descr="http://www.wheelockortho.com/sesame_media/images/suresmile-faqs/suresmile-wire-bend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6840" y="4049090"/>
            <a:ext cx="2880000" cy="2666058"/>
          </a:xfrm>
          <a:prstGeom prst="rect">
            <a:avLst/>
          </a:prstGeom>
          <a:noFill/>
        </p:spPr>
      </p:pic>
      <p:pic>
        <p:nvPicPr>
          <p:cNvPr id="58370" name="Picture 2" descr="Before Braces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1857364"/>
            <a:ext cx="5850000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口腔病理科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顯微鏡</a:t>
            </a:r>
            <a:endParaRPr lang="zh-TW" altLang="en-US" dirty="0"/>
          </a:p>
        </p:txBody>
      </p:sp>
      <p:pic>
        <p:nvPicPr>
          <p:cNvPr id="62466" name="Picture 2" descr="http://1.51.214.13/HISTOPATH/OPRev/images/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620" y="3189396"/>
            <a:ext cx="1915826" cy="3240000"/>
          </a:xfrm>
          <a:prstGeom prst="rect">
            <a:avLst/>
          </a:prstGeom>
          <a:noFill/>
        </p:spPr>
      </p:pic>
      <p:pic>
        <p:nvPicPr>
          <p:cNvPr id="62468" name="Picture 4" descr="http://1.51.214.13/HISTOPATH/OPRev/images/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19" y="3189396"/>
            <a:ext cx="3508401" cy="3240000"/>
          </a:xfrm>
          <a:prstGeom prst="rect">
            <a:avLst/>
          </a:prstGeom>
          <a:noFill/>
        </p:spPr>
      </p:pic>
      <p:pic>
        <p:nvPicPr>
          <p:cNvPr id="62470" name="Picture 6" descr="http://www.dent.gazi.edu.tr/oralPatolojiSite/eng/imgs/dud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488353"/>
            <a:ext cx="2880000" cy="2155357"/>
          </a:xfrm>
          <a:prstGeom prst="rect">
            <a:avLst/>
          </a:prstGeom>
          <a:noFill/>
        </p:spPr>
      </p:pic>
      <p:pic>
        <p:nvPicPr>
          <p:cNvPr id="62472" name="Picture 8" descr="http://www.scopetekk.com/sitebuildercontent/sitebuilderpictures/webassets/Biological_Micro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500174"/>
            <a:ext cx="2880000" cy="288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1493830"/>
          </a:xfrm>
        </p:spPr>
        <p:txBody>
          <a:bodyPr/>
          <a:lstStyle/>
          <a:p>
            <a:r>
              <a:rPr lang="zh-TW" altLang="en-US" dirty="0" smtClean="0"/>
              <a:t>哪些人適合這個工作？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57356" y="2714620"/>
            <a:ext cx="5444397" cy="3357586"/>
          </a:xfrm>
        </p:spPr>
        <p:txBody>
          <a:bodyPr numCol="2">
            <a:normAutofit/>
          </a:bodyPr>
          <a:lstStyle/>
          <a:p>
            <a:r>
              <a:rPr lang="zh-TW" altLang="en-US" dirty="0" smtClean="0"/>
              <a:t>拼組模型</a:t>
            </a:r>
            <a:endParaRPr lang="en-US" altLang="zh-TW" dirty="0" smtClean="0"/>
          </a:p>
          <a:p>
            <a:r>
              <a:rPr lang="zh-TW" altLang="en-US" dirty="0" smtClean="0"/>
              <a:t>喜愛裁縫</a:t>
            </a:r>
            <a:endParaRPr lang="en-US" altLang="zh-TW" dirty="0" smtClean="0"/>
          </a:p>
          <a:p>
            <a:r>
              <a:rPr lang="zh-TW" altLang="en-US" dirty="0" smtClean="0"/>
              <a:t>愛玩積木</a:t>
            </a:r>
            <a:endParaRPr lang="en-US" altLang="zh-TW" dirty="0" smtClean="0"/>
          </a:p>
          <a:p>
            <a:r>
              <a:rPr lang="zh-TW" altLang="en-US" dirty="0" smtClean="0"/>
              <a:t>喜歡畫畫</a:t>
            </a:r>
            <a:endParaRPr lang="en-US" altLang="zh-TW" dirty="0" smtClean="0"/>
          </a:p>
          <a:p>
            <a:r>
              <a:rPr lang="zh-TW" altLang="en-US" dirty="0" smtClean="0"/>
              <a:t>擅長工藝</a:t>
            </a:r>
            <a:endParaRPr lang="en-US" altLang="zh-TW" dirty="0" smtClean="0"/>
          </a:p>
          <a:p>
            <a:r>
              <a:rPr lang="zh-TW" altLang="en-US" dirty="0" smtClean="0"/>
              <a:t>雕刻精細</a:t>
            </a:r>
            <a:endParaRPr lang="en-US" altLang="zh-TW" dirty="0" smtClean="0"/>
          </a:p>
          <a:p>
            <a:r>
              <a:rPr lang="zh-TW" altLang="en-US" dirty="0" smtClean="0"/>
              <a:t>黏土塑形</a:t>
            </a:r>
          </a:p>
          <a:p>
            <a:r>
              <a:rPr lang="zh-TW" altLang="en-US" dirty="0" smtClean="0"/>
              <a:t>會用起子和板手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拼組模型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0" y="1747865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精細動作</a:t>
            </a:r>
            <a:endParaRPr lang="en-US" altLang="zh-TW" dirty="0" smtClean="0"/>
          </a:p>
          <a:p>
            <a:r>
              <a:rPr lang="zh-TW" altLang="en-US" dirty="0" smtClean="0"/>
              <a:t>培養耐心</a:t>
            </a:r>
            <a:endParaRPr lang="zh-TW" altLang="en-US" dirty="0"/>
          </a:p>
        </p:txBody>
      </p:sp>
      <p:pic>
        <p:nvPicPr>
          <p:cNvPr id="46084" name="Picture 4" descr="http://gb.cri.cn/mmsource/images/2007/12/07/nz071207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1368"/>
            <a:ext cx="4786362" cy="3600000"/>
          </a:xfrm>
          <a:prstGeom prst="rect">
            <a:avLst/>
          </a:prstGeom>
          <a:noFill/>
        </p:spPr>
      </p:pic>
      <p:pic>
        <p:nvPicPr>
          <p:cNvPr id="46086" name="Picture 6" descr="http://www.crabs.net.cn/d/file/zhimoxing/zhimoxingxinshang/2008-12-08/8243f2322130ae6004e71ca233cc1b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3" y="2162167"/>
            <a:ext cx="3240000" cy="4579201"/>
          </a:xfrm>
          <a:prstGeom prst="rect">
            <a:avLst/>
          </a:prstGeom>
          <a:noFill/>
        </p:spPr>
      </p:pic>
      <p:pic>
        <p:nvPicPr>
          <p:cNvPr id="20482" name="Picture 2" descr="http://image.cn.made-in-china.com/2f0j01cMBTEAezOagu/%E6%B3%95%E6%8B%89%E5%88%A9F1%E8%BD%A6%E6%A8%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9066"/>
            <a:ext cx="3240000" cy="1631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792162"/>
            <a:ext cx="5311562" cy="808038"/>
          </a:xfrm>
        </p:spPr>
        <p:txBody>
          <a:bodyPr/>
          <a:lstStyle/>
          <a:p>
            <a:r>
              <a:rPr lang="zh-TW" altLang="en-US" dirty="0" smtClean="0"/>
              <a:t>喜愛裁縫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1981201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縫合能力</a:t>
            </a:r>
            <a:endParaRPr lang="zh-TW" altLang="en-US" dirty="0"/>
          </a:p>
        </p:txBody>
      </p:sp>
      <p:pic>
        <p:nvPicPr>
          <p:cNvPr id="2054" name="Picture 6" descr="http://icondoit.files.wordpress.com/2010/03/sew-s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66" y="3429000"/>
            <a:ext cx="3239999" cy="3240000"/>
          </a:xfrm>
          <a:prstGeom prst="rect">
            <a:avLst/>
          </a:prstGeom>
          <a:noFill/>
        </p:spPr>
      </p:pic>
      <p:pic>
        <p:nvPicPr>
          <p:cNvPr id="2060" name="Picture 12" descr="Image:01640030_rotation_of_needle_hold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425" y="3429000"/>
            <a:ext cx="3400495" cy="3240000"/>
          </a:xfrm>
          <a:prstGeom prst="rect">
            <a:avLst/>
          </a:prstGeom>
          <a:noFill/>
        </p:spPr>
      </p:pic>
      <p:pic>
        <p:nvPicPr>
          <p:cNvPr id="2062" name="Picture 14" descr="http://album.udn.com/community/img/PSN_PHOTO/cy40919/f_3988803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429000"/>
            <a:ext cx="4320000" cy="3240000"/>
          </a:xfrm>
          <a:prstGeom prst="rect">
            <a:avLst/>
          </a:prstGeom>
          <a:noFill/>
        </p:spPr>
      </p:pic>
      <p:pic>
        <p:nvPicPr>
          <p:cNvPr id="2056" name="Picture 8" descr="http://dentalsoul.com/wp-content/uploads/2010/03/Office-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3429000"/>
            <a:ext cx="4860000" cy="3240000"/>
          </a:xfrm>
          <a:prstGeom prst="rect">
            <a:avLst/>
          </a:prstGeom>
          <a:noFill/>
        </p:spPr>
      </p:pic>
      <p:pic>
        <p:nvPicPr>
          <p:cNvPr id="18434" name="Picture 2" descr="http://www.dentistryindia.net/content/DI/img/2008/11/DInovdec08_fig19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88640"/>
            <a:ext cx="4860000" cy="3191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愛玩積木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85918" y="1981201"/>
            <a:ext cx="5515835" cy="384137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空間概念</a:t>
            </a:r>
            <a:endParaRPr lang="zh-TW" altLang="en-US" dirty="0"/>
          </a:p>
        </p:txBody>
      </p:sp>
      <p:pic>
        <p:nvPicPr>
          <p:cNvPr id="44034" name="Picture 2" descr="http://pic.eslite.com/Upload/Attachment/201003/634042460130896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3314"/>
            <a:ext cx="3428570" cy="3240000"/>
          </a:xfrm>
          <a:prstGeom prst="rect">
            <a:avLst/>
          </a:prstGeom>
          <a:noFill/>
        </p:spPr>
      </p:pic>
      <p:pic>
        <p:nvPicPr>
          <p:cNvPr id="44036" name="Picture 4" descr="http://farm4.static.flickr.com/3505/3254145991_53625e50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57" y="3906586"/>
            <a:ext cx="4324323" cy="2880000"/>
          </a:xfrm>
          <a:prstGeom prst="rect">
            <a:avLst/>
          </a:prstGeom>
          <a:noFill/>
        </p:spPr>
      </p:pic>
      <p:pic>
        <p:nvPicPr>
          <p:cNvPr id="44038" name="Picture 6" descr="http://www.bracesbraces.net/wp-content/uploads/2011/05/Br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06586"/>
            <a:ext cx="4075472" cy="2880000"/>
          </a:xfrm>
          <a:prstGeom prst="rect">
            <a:avLst/>
          </a:prstGeom>
          <a:noFill/>
        </p:spPr>
      </p:pic>
      <p:pic>
        <p:nvPicPr>
          <p:cNvPr id="16386" name="Picture 2" descr="http://addons.books.com.tw/G/ADbanner/2011/06/0020150258_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789000"/>
            <a:ext cx="4764706" cy="2880000"/>
          </a:xfrm>
          <a:prstGeom prst="rect">
            <a:avLst/>
          </a:prstGeom>
          <a:noFill/>
        </p:spPr>
      </p:pic>
      <p:pic>
        <p:nvPicPr>
          <p:cNvPr id="16390" name="Picture 6" descr="http://i.herbuy.com.tw/upload/201003/4716503433073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429000"/>
            <a:ext cx="324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792162"/>
            <a:ext cx="5311562" cy="808038"/>
          </a:xfrm>
        </p:spPr>
        <p:txBody>
          <a:bodyPr/>
          <a:lstStyle/>
          <a:p>
            <a:r>
              <a:rPr lang="zh-TW" altLang="en-US" dirty="0" smtClean="0"/>
              <a:t>喜歡畫畫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96479" y="1981201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色彩分辨能力</a:t>
            </a:r>
            <a:endParaRPr lang="zh-TW" altLang="en-US" dirty="0"/>
          </a:p>
        </p:txBody>
      </p:sp>
      <p:pic>
        <p:nvPicPr>
          <p:cNvPr id="48130" name="Picture 2" descr="http://www.daffodilbuds.com/different_image/3_13152056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5631803" cy="3600000"/>
          </a:xfrm>
          <a:prstGeom prst="rect">
            <a:avLst/>
          </a:prstGeom>
          <a:noFill/>
        </p:spPr>
      </p:pic>
      <p:pic>
        <p:nvPicPr>
          <p:cNvPr id="48132" name="Picture 4" descr="http://vident.com/files/2009/02/3d_w_bleach_tab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4654" y="1142984"/>
            <a:ext cx="3185064" cy="1800000"/>
          </a:xfrm>
          <a:prstGeom prst="rect">
            <a:avLst/>
          </a:prstGeom>
          <a:noFill/>
        </p:spPr>
      </p:pic>
      <p:pic>
        <p:nvPicPr>
          <p:cNvPr id="48134" name="Picture 6" descr="http://www.ryedaledental.co.uk/material/dentures/shade-gu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7943" y="3071810"/>
            <a:ext cx="2771775" cy="220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擅長工藝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美感的實現</a:t>
            </a:r>
            <a:endParaRPr lang="zh-TW" altLang="en-US" dirty="0"/>
          </a:p>
        </p:txBody>
      </p:sp>
      <p:pic>
        <p:nvPicPr>
          <p:cNvPr id="50178" name="Picture 2" descr="http://3.bp.blogspot.com/_042lKtAbdBI/S2_Rhkm31KI/AAAAAAAAIOA/d8A0qg3-ziw/s400/0901.jpg"/>
          <p:cNvPicPr>
            <a:picLocks noChangeAspect="1" noChangeArrowheads="1"/>
          </p:cNvPicPr>
          <p:nvPr/>
        </p:nvPicPr>
        <p:blipFill>
          <a:blip r:embed="rId3" cstate="print"/>
          <a:srcRect b="4374"/>
          <a:stretch>
            <a:fillRect/>
          </a:stretch>
        </p:blipFill>
        <p:spPr bwMode="auto">
          <a:xfrm>
            <a:off x="571472" y="3143248"/>
            <a:ext cx="3248025" cy="3643338"/>
          </a:xfrm>
          <a:prstGeom prst="rect">
            <a:avLst/>
          </a:prstGeom>
          <a:noFill/>
        </p:spPr>
      </p:pic>
      <p:pic>
        <p:nvPicPr>
          <p:cNvPr id="50180" name="Picture 4" descr="http://pic.pimg.tw/yiyh/48fdbdbb09f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748" y="214290"/>
            <a:ext cx="1622400" cy="2880000"/>
          </a:xfrm>
          <a:prstGeom prst="rect">
            <a:avLst/>
          </a:prstGeom>
          <a:noFill/>
        </p:spPr>
      </p:pic>
      <p:pic>
        <p:nvPicPr>
          <p:cNvPr id="6" name="Picture 2" descr="http://drkam.files.wordpress.com/2010/06/porcelain_dental_crown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186586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修修補補的工作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http://www.keichun.edu.hk/%E6%9D%8E%20Sir%20%E5%9C%96%E5%BA%AB/%E8%81%B7%E6%A5%AD%20Occupations/%E4%BF%AE%E8%B7%AF%E5%B7%A5%E4%BA%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666" y="1714488"/>
            <a:ext cx="574629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88" y="792162"/>
            <a:ext cx="5311562" cy="808038"/>
          </a:xfrm>
        </p:spPr>
        <p:txBody>
          <a:bodyPr/>
          <a:lstStyle/>
          <a:p>
            <a:r>
              <a:rPr lang="zh-TW" altLang="en-US" dirty="0" smtClean="0"/>
              <a:t>雕刻精細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8487" y="1981201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靈巧的手指頭</a:t>
            </a:r>
            <a:endParaRPr lang="zh-TW" altLang="en-US" dirty="0"/>
          </a:p>
        </p:txBody>
      </p:sp>
      <p:pic>
        <p:nvPicPr>
          <p:cNvPr id="52228" name="Picture 4" descr="http://ggg.wskybbs.com/bbs/attachments/forumid_58/1007241813b1d3f1e45cbc47d0.jpg"/>
          <p:cNvPicPr>
            <a:picLocks noChangeAspect="1" noChangeArrowheads="1"/>
          </p:cNvPicPr>
          <p:nvPr/>
        </p:nvPicPr>
        <p:blipFill>
          <a:blip r:embed="rId3" cstate="print"/>
          <a:srcRect l="3307" t="4134" r="781" b="2848"/>
          <a:stretch>
            <a:fillRect/>
          </a:stretch>
        </p:blipFill>
        <p:spPr bwMode="auto">
          <a:xfrm>
            <a:off x="2928926" y="4714884"/>
            <a:ext cx="2552001" cy="1980000"/>
          </a:xfrm>
          <a:prstGeom prst="rect">
            <a:avLst/>
          </a:prstGeom>
          <a:noFill/>
        </p:spPr>
      </p:pic>
      <p:pic>
        <p:nvPicPr>
          <p:cNvPr id="52230" name="Picture 6" descr="http://pica.nipic.com/2008-03-24/200832402527373_2.jpg"/>
          <p:cNvPicPr>
            <a:picLocks noChangeAspect="1" noChangeArrowheads="1"/>
          </p:cNvPicPr>
          <p:nvPr/>
        </p:nvPicPr>
        <p:blipFill>
          <a:blip r:embed="rId4" cstate="print"/>
          <a:srcRect l="4675" t="4629" r="6507"/>
          <a:stretch>
            <a:fillRect/>
          </a:stretch>
        </p:blipFill>
        <p:spPr bwMode="auto">
          <a:xfrm>
            <a:off x="285720" y="2870260"/>
            <a:ext cx="2520000" cy="3824624"/>
          </a:xfrm>
          <a:prstGeom prst="rect">
            <a:avLst/>
          </a:prstGeom>
          <a:noFill/>
        </p:spPr>
      </p:pic>
      <p:pic>
        <p:nvPicPr>
          <p:cNvPr id="52232" name="Picture 8" descr="http://4.bp.blogspot.com/-SesLr0Exsa8/Ti5XwRcle5I/AAAAAAAAAnc/jYUYp6Nf4q4/s1600/photo-1.jpg"/>
          <p:cNvPicPr>
            <a:picLocks noChangeAspect="1" noChangeArrowheads="1"/>
          </p:cNvPicPr>
          <p:nvPr/>
        </p:nvPicPr>
        <p:blipFill>
          <a:blip r:embed="rId5" cstate="print"/>
          <a:srcRect l="39813" t="21694" r="6751" b="43910"/>
          <a:stretch>
            <a:fillRect/>
          </a:stretch>
        </p:blipFill>
        <p:spPr bwMode="auto">
          <a:xfrm>
            <a:off x="2928926" y="2786058"/>
            <a:ext cx="2571768" cy="1857388"/>
          </a:xfrm>
          <a:prstGeom prst="rect">
            <a:avLst/>
          </a:prstGeom>
          <a:noFill/>
        </p:spPr>
      </p:pic>
      <p:pic>
        <p:nvPicPr>
          <p:cNvPr id="52234" name="Picture 10" descr="http://www.dentalproductsreport.com/sites/dpr.dev.adv100.com/files/articles/Fig.%20E_4.jpg"/>
          <p:cNvPicPr>
            <a:picLocks noChangeAspect="1" noChangeArrowheads="1"/>
          </p:cNvPicPr>
          <p:nvPr/>
        </p:nvPicPr>
        <p:blipFill>
          <a:blip r:embed="rId6" cstate="print"/>
          <a:srcRect l="1516" t="7937" r="18973" b="18641"/>
          <a:stretch>
            <a:fillRect/>
          </a:stretch>
        </p:blipFill>
        <p:spPr bwMode="auto">
          <a:xfrm>
            <a:off x="5643570" y="4714884"/>
            <a:ext cx="3240000" cy="1995577"/>
          </a:xfrm>
          <a:prstGeom prst="rect">
            <a:avLst/>
          </a:prstGeom>
          <a:noFill/>
        </p:spPr>
      </p:pic>
      <p:pic>
        <p:nvPicPr>
          <p:cNvPr id="52238" name="Picture 14" descr="http://www.dentaljuce.com/fruit/images/MOErrors_adjacentda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004999" y="521010"/>
            <a:ext cx="2160000" cy="1546561"/>
          </a:xfrm>
          <a:prstGeom prst="rect">
            <a:avLst/>
          </a:prstGeom>
          <a:noFill/>
        </p:spPr>
      </p:pic>
      <p:pic>
        <p:nvPicPr>
          <p:cNvPr id="52240" name="Picture 16" descr="http://www.dentaljuce.com/fruit/images/mo5am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336851" y="521010"/>
            <a:ext cx="2160000" cy="1546561"/>
          </a:xfrm>
          <a:prstGeom prst="rect">
            <a:avLst/>
          </a:prstGeom>
          <a:noFill/>
        </p:spPr>
      </p:pic>
      <p:pic>
        <p:nvPicPr>
          <p:cNvPr id="52244" name="Picture 20" descr="http://upload.wikimedia.org/wikipedia/commons/f/ff/Composite_resin_fillng_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2500306"/>
            <a:ext cx="3240000" cy="2160000"/>
          </a:xfrm>
          <a:prstGeom prst="rect">
            <a:avLst/>
          </a:prstGeom>
          <a:noFill/>
        </p:spPr>
      </p:pic>
      <p:pic>
        <p:nvPicPr>
          <p:cNvPr id="15" name="Picture 8" descr="http://cpsmagazine.com/wp-content/uploads/005.jpg"/>
          <p:cNvPicPr>
            <a:picLocks noChangeAspect="1" noChangeArrowheads="1"/>
          </p:cNvPicPr>
          <p:nvPr/>
        </p:nvPicPr>
        <p:blipFill>
          <a:blip r:embed="rId10" cstate="print"/>
          <a:srcRect l="9621" r="3787"/>
          <a:stretch>
            <a:fillRect/>
          </a:stretch>
        </p:blipFill>
        <p:spPr bwMode="auto">
          <a:xfrm>
            <a:off x="2928926" y="4714884"/>
            <a:ext cx="2571768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黏土塑形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材料</a:t>
            </a:r>
            <a:endParaRPr lang="zh-TW" altLang="en-US" dirty="0"/>
          </a:p>
        </p:txBody>
      </p:sp>
      <p:pic>
        <p:nvPicPr>
          <p:cNvPr id="54276" name="Picture 4" descr="http://pic.pimg.tw/e00748z/4b9f9c76696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00372"/>
            <a:ext cx="2700000" cy="3600000"/>
          </a:xfrm>
          <a:prstGeom prst="rect">
            <a:avLst/>
          </a:prstGeom>
          <a:noFill/>
        </p:spPr>
      </p:pic>
      <p:pic>
        <p:nvPicPr>
          <p:cNvPr id="54278" name="Picture 6" descr="http://www.scdlab.com/assets/images/products/occlusal-splints/pvs-impress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150" y="4123710"/>
            <a:ext cx="2739130" cy="2520000"/>
          </a:xfrm>
          <a:prstGeom prst="rect">
            <a:avLst/>
          </a:prstGeom>
          <a:noFill/>
        </p:spPr>
      </p:pic>
      <p:pic>
        <p:nvPicPr>
          <p:cNvPr id="54282" name="Picture 10" descr="http://cpsmagazine.com/wp-content/uploads/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857760"/>
            <a:ext cx="2699998" cy="1800000"/>
          </a:xfrm>
          <a:prstGeom prst="rect">
            <a:avLst/>
          </a:prstGeom>
          <a:noFill/>
        </p:spPr>
      </p:pic>
      <p:pic>
        <p:nvPicPr>
          <p:cNvPr id="54284" name="Picture 12" descr="http://www.dentistrytoday.com/Media/EditLiveJava/0509_Antonson_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143116"/>
            <a:ext cx="2706765" cy="1800000"/>
          </a:xfrm>
          <a:prstGeom prst="rect">
            <a:avLst/>
          </a:prstGeom>
          <a:noFill/>
        </p:spPr>
      </p:pic>
      <p:pic>
        <p:nvPicPr>
          <p:cNvPr id="54286" name="Picture 14" descr="http://www.dentalcetoday.com/courses/57/HTML/images/figure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2143116"/>
            <a:ext cx="168000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2.bp.blogspot.com/_aIndwdD5vBQ/TFFgRaoBJTI/AAAAAAAAACY/PhaVSOnixyI/s1600/all-on-4-dental-impla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464" y="3686580"/>
            <a:ext cx="3600000" cy="305478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792162"/>
            <a:ext cx="5311562" cy="808038"/>
          </a:xfrm>
        </p:spPr>
        <p:txBody>
          <a:bodyPr/>
          <a:lstStyle/>
          <a:p>
            <a:r>
              <a:rPr lang="zh-TW" altLang="en-US" dirty="0" smtClean="0"/>
              <a:t>會用起子和板手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96479" y="1981201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最熱門的植牙</a:t>
            </a:r>
            <a:endParaRPr lang="zh-TW" altLang="en-US" dirty="0"/>
          </a:p>
        </p:txBody>
      </p:sp>
      <p:pic>
        <p:nvPicPr>
          <p:cNvPr id="1033" name="Picture 9" descr="C:\Documents and Settings\lms\Local Settings\Temporary Internet Files\Content.IE5\31PV0P2J\MC90043982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1288"/>
            <a:ext cx="3240000" cy="3240000"/>
          </a:xfrm>
          <a:prstGeom prst="rect">
            <a:avLst/>
          </a:prstGeom>
          <a:noFill/>
        </p:spPr>
      </p:pic>
      <p:pic>
        <p:nvPicPr>
          <p:cNvPr id="1044" name="Picture 20" descr="http://refertoandrewshelley.com/images/Impressions%20etc/tighten%20snap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464" y="1700808"/>
            <a:ext cx="3600000" cy="1883077"/>
          </a:xfrm>
          <a:prstGeom prst="rect">
            <a:avLst/>
          </a:prstGeom>
          <a:noFill/>
        </p:spPr>
      </p:pic>
      <p:pic>
        <p:nvPicPr>
          <p:cNvPr id="1046" name="Picture 22" descr="http://forristerdental.com/image/36194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040" y="3140968"/>
            <a:ext cx="1980000" cy="3600000"/>
          </a:xfrm>
          <a:prstGeom prst="rect">
            <a:avLst/>
          </a:prstGeom>
          <a:noFill/>
        </p:spPr>
      </p:pic>
      <p:pic>
        <p:nvPicPr>
          <p:cNvPr id="1052" name="Picture 28" descr="C:\Documents and Settings\lms\Local Settings\Temporary Internet Files\Content.IE5\C1GTSZQW\MC900149684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0140" y="3141288"/>
            <a:ext cx="44323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09045 -0.1312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00100" y="1981201"/>
            <a:ext cx="7215238" cy="4662509"/>
          </a:xfrm>
        </p:spPr>
        <p:txBody>
          <a:bodyPr numCol="2">
            <a:normAutofit/>
          </a:bodyPr>
          <a:lstStyle/>
          <a:p>
            <a:r>
              <a:rPr lang="zh-TW" altLang="en-US" dirty="0" smtClean="0"/>
              <a:t>有耐心</a:t>
            </a:r>
            <a:endParaRPr lang="en-US" altLang="zh-TW" dirty="0" smtClean="0"/>
          </a:p>
          <a:p>
            <a:r>
              <a:rPr lang="zh-TW" altLang="en-US" dirty="0" smtClean="0"/>
              <a:t>空間、色彩概念</a:t>
            </a:r>
            <a:endParaRPr lang="en-US" altLang="zh-TW" dirty="0" smtClean="0"/>
          </a:p>
          <a:p>
            <a:r>
              <a:rPr lang="zh-TW" altLang="en-US" dirty="0" smtClean="0"/>
              <a:t>具有美感</a:t>
            </a:r>
            <a:endParaRPr lang="en-US" altLang="zh-TW" dirty="0" smtClean="0"/>
          </a:p>
          <a:p>
            <a:r>
              <a:rPr lang="zh-TW" altLang="en-US" dirty="0" smtClean="0"/>
              <a:t>手指靈巧</a:t>
            </a:r>
            <a:endParaRPr lang="en-US" altLang="zh-TW" dirty="0" smtClean="0"/>
          </a:p>
          <a:p>
            <a:r>
              <a:rPr lang="zh-TW" altLang="en-US" dirty="0" smtClean="0"/>
              <a:t>膽大心細</a:t>
            </a:r>
            <a:endParaRPr lang="en-US" altLang="zh-TW" dirty="0" smtClean="0"/>
          </a:p>
          <a:p>
            <a:r>
              <a:rPr lang="zh-TW" altLang="en-US" dirty="0" smtClean="0"/>
              <a:t>像藝術家</a:t>
            </a:r>
            <a:endParaRPr lang="en-US" altLang="zh-TW" dirty="0" smtClean="0"/>
          </a:p>
          <a:p>
            <a:r>
              <a:rPr lang="zh-TW" altLang="en-US" dirty="0" smtClean="0"/>
              <a:t>要會考試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" name="Picture 7" descr="http://www.dentalaegis.com/articles_images/id_3970/lg/figur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858000"/>
            <a:ext cx="3960000" cy="2650154"/>
          </a:xfrm>
          <a:prstGeom prst="rect">
            <a:avLst/>
          </a:prstGeom>
          <a:noFill/>
        </p:spPr>
      </p:pic>
      <p:pic>
        <p:nvPicPr>
          <p:cNvPr id="56327" name="Picture 7" descr="http://mag.udn.com/magimages/4/PROJ_ARTICLE/12_31/f_335549_1.jpg"/>
          <p:cNvPicPr>
            <a:picLocks noChangeAspect="1" noChangeArrowheads="1"/>
          </p:cNvPicPr>
          <p:nvPr/>
        </p:nvPicPr>
        <p:blipFill>
          <a:blip r:embed="rId4" cstate="print"/>
          <a:srcRect b="13682"/>
          <a:stretch>
            <a:fillRect/>
          </a:stretch>
        </p:blipFill>
        <p:spPr bwMode="auto">
          <a:xfrm>
            <a:off x="4786314" y="2714620"/>
            <a:ext cx="3960000" cy="400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C -0.00729 -0.04213 -0.02239 -0.17732 -0.0434 -0.25278 C -0.06441 -0.32825 -0.11215 -0.37848 -0.12586 -0.45278 C -0.13958 -0.52709 -0.13402 -0.63403 -0.12604 -0.69885 C -0.11805 -0.76366 -0.09704 -0.82616 -0.07777 -0.84144 C -0.0585 -0.85672 -0.03072 -0.8088 -0.01059 -0.79075 C 0.00955 -0.77269 0.02674 -0.747 0.04289 -0.73334 C 0.05903 -0.71968 0.06928 -0.70463 0.08594 -0.70811 C 0.10261 -0.71158 0.12188 -0.73403 0.14289 -0.75394 C 0.16389 -0.77385 0.19323 -0.83287 0.21181 -0.82755 C 0.23039 -0.82223 0.24653 -0.76088 0.25487 -0.72176 C 0.2632 -0.68264 0.26268 -0.62801 0.26181 -0.59306 C 0.26094 -0.55811 0.25244 -0.52917 0.25 -0.5125 " pathEditMode="relative" rAng="0" ptsTypes="aaaaaaaaaaa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-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每年入學人數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 l="33008" t="37787" r="26562" b="26196"/>
          <a:stretch>
            <a:fillRect/>
          </a:stretch>
        </p:blipFill>
        <p:spPr bwMode="auto">
          <a:xfrm>
            <a:off x="1043608" y="1700808"/>
            <a:ext cx="7071905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每年入學人數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 l="30391" t="24288" r="34483" b="46641"/>
          <a:stretch>
            <a:fillRect/>
          </a:stretch>
        </p:blipFill>
        <p:spPr bwMode="auto">
          <a:xfrm>
            <a:off x="827584" y="1701408"/>
            <a:ext cx="76125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1" y="357166"/>
            <a:ext cx="5311562" cy="1571636"/>
          </a:xfrm>
        </p:spPr>
        <p:txBody>
          <a:bodyPr/>
          <a:lstStyle/>
          <a:p>
            <a:r>
              <a:rPr lang="zh-TW" altLang="en-US" dirty="0" smtClean="0"/>
              <a:t>台大牙醫學系學生現況</a:t>
            </a:r>
            <a:r>
              <a:rPr lang="en-US" altLang="zh-TW" dirty="0" smtClean="0"/>
              <a:t>(100</a:t>
            </a:r>
            <a:r>
              <a:rPr lang="zh-TW" altLang="en-US" dirty="0" smtClean="0"/>
              <a:t>學年度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Group 80"/>
          <p:cNvGraphicFramePr>
            <a:graphicFrameLocks noGrp="1"/>
          </p:cNvGraphicFramePr>
          <p:nvPr/>
        </p:nvGraphicFramePr>
        <p:xfrm>
          <a:off x="1905002" y="2163150"/>
          <a:ext cx="5167328" cy="44805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583664"/>
                <a:gridCol w="2583664"/>
              </a:tblGrid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一年級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二年級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三年級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四年級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1" lang="en-US" altLang="zh-TW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五年級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實習醫師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19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合計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227</a:t>
                      </a:r>
                      <a:endParaRPr kumimoji="1" lang="zh-TW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進入台大牙醫學系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4546" y="1981201"/>
            <a:ext cx="5286396" cy="430531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4000" dirty="0" smtClean="0"/>
              <a:t>甄選入學</a:t>
            </a:r>
          </a:p>
          <a:p>
            <a:pPr lvl="1">
              <a:spcBef>
                <a:spcPct val="0"/>
              </a:spcBef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個人申請：</a:t>
            </a:r>
            <a:r>
              <a:rPr lang="en-US" altLang="zh-TW" sz="4000" dirty="0" smtClean="0">
                <a:ea typeface="標楷體" pitchFamily="65" charset="-120"/>
              </a:rPr>
              <a:t>3-5</a:t>
            </a:r>
            <a:r>
              <a:rPr lang="zh-TW" altLang="en-US" sz="4000" dirty="0" smtClean="0">
                <a:ea typeface="標楷體" pitchFamily="65" charset="-120"/>
              </a:rPr>
              <a:t>名</a:t>
            </a:r>
            <a:endParaRPr lang="zh-TW" altLang="en-US" sz="4000" dirty="0" smtClean="0">
              <a:ea typeface="標楷體" pitchFamily="65" charset="-120"/>
            </a:endParaRPr>
          </a:p>
          <a:p>
            <a:pPr lvl="1">
              <a:spcBef>
                <a:spcPct val="0"/>
              </a:spcBef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繁星推薦：</a:t>
            </a:r>
            <a:r>
              <a:rPr lang="en-US" altLang="zh-TW" sz="4000" dirty="0" smtClean="0">
                <a:ea typeface="標楷體" pitchFamily="65" charset="-120"/>
              </a:rPr>
              <a:t>1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名</a:t>
            </a:r>
          </a:p>
          <a:p>
            <a:pPr lvl="1">
              <a:spcBef>
                <a:spcPct val="0"/>
              </a:spcBef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離島（外加）：</a:t>
            </a:r>
            <a:r>
              <a:rPr lang="en-US" altLang="zh-TW" sz="4000" dirty="0" smtClean="0">
                <a:ea typeface="標楷體" pitchFamily="65" charset="-120"/>
              </a:rPr>
              <a:t>1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名</a:t>
            </a:r>
            <a:endParaRPr lang="zh-TW" altLang="en-US" sz="1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40000"/>
              </a:spcBef>
            </a:pPr>
            <a:r>
              <a:rPr lang="zh-TW" altLang="en-US" sz="4000" dirty="0" smtClean="0"/>
              <a:t>考試分發：</a:t>
            </a:r>
            <a:r>
              <a:rPr lang="en-US" altLang="zh-TW" sz="4000" dirty="0" smtClean="0"/>
              <a:t>26</a:t>
            </a:r>
            <a:r>
              <a:rPr lang="zh-TW" altLang="en-US" sz="4000" dirty="0" smtClean="0"/>
              <a:t>名</a:t>
            </a:r>
            <a:endParaRPr lang="en-US" altLang="zh-TW" dirty="0" smtClean="0"/>
          </a:p>
          <a:p>
            <a:pPr>
              <a:spcBef>
                <a:spcPct val="40000"/>
              </a:spcBef>
            </a:pPr>
            <a:r>
              <a:rPr lang="zh-TW" altLang="en-US" sz="4000" dirty="0" smtClean="0"/>
              <a:t>僑生：</a:t>
            </a:r>
            <a:r>
              <a:rPr lang="en-US" altLang="zh-TW" sz="4000" dirty="0" smtClean="0"/>
              <a:t>3-5</a:t>
            </a:r>
            <a:r>
              <a:rPr lang="zh-TW" altLang="en-US" sz="4000" dirty="0" smtClean="0"/>
              <a:t>名</a:t>
            </a:r>
            <a:endParaRPr lang="en-US" altLang="zh-TW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考試科目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0" y="1981201"/>
            <a:ext cx="5015753" cy="4376757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考試分發入學</a:t>
            </a:r>
          </a:p>
          <a:p>
            <a:r>
              <a:rPr lang="zh-TW" altLang="en-US" sz="4000" dirty="0" smtClean="0"/>
              <a:t>甄選入學</a:t>
            </a:r>
            <a:endParaRPr lang="en-US" altLang="zh-TW" sz="4000" dirty="0" smtClean="0"/>
          </a:p>
          <a:p>
            <a:pPr lvl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學科能力測驗 </a:t>
            </a:r>
            <a:r>
              <a:rPr lang="en-US" altLang="zh-TW" sz="3600" dirty="0" smtClean="0">
                <a:ea typeface="標楷體" pitchFamily="65" charset="-120"/>
              </a:rPr>
              <a:t>30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%</a:t>
            </a:r>
          </a:p>
          <a:p>
            <a:pPr lvl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指定考科</a:t>
            </a:r>
            <a:endParaRPr lang="zh-TW" altLang="en-US" sz="1200" dirty="0" smtClean="0">
              <a:latin typeface="標楷體" pitchFamily="65" charset="-120"/>
              <a:ea typeface="標楷體" pitchFamily="65" charset="-120"/>
            </a:endParaRPr>
          </a:p>
          <a:p>
            <a:pPr lvl="2"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口試 </a:t>
            </a:r>
            <a:r>
              <a:rPr lang="en-US" altLang="zh-TW" sz="3600" dirty="0" smtClean="0">
                <a:ea typeface="標楷體" pitchFamily="65" charset="-120"/>
              </a:rPr>
              <a:t>40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%</a:t>
            </a:r>
          </a:p>
          <a:p>
            <a:pPr lvl="2"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美學 </a:t>
            </a:r>
            <a:r>
              <a:rPr lang="en-US" altLang="zh-TW" sz="3600" dirty="0" smtClean="0">
                <a:ea typeface="標楷體" pitchFamily="65" charset="-120"/>
              </a:rPr>
              <a:t>30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50825" y="214290"/>
            <a:ext cx="28924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800" dirty="0" smtClean="0">
                <a:solidFill>
                  <a:srgbClr val="FFFFFF"/>
                </a:solidFill>
                <a:latin typeface="Algerian" pitchFamily="82" charset="0"/>
              </a:rPr>
              <a:t>ART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800" dirty="0" smtClean="0">
                <a:solidFill>
                  <a:srgbClr val="FFFFFF"/>
                </a:solidFill>
                <a:latin typeface="Algerian" pitchFamily="82" charset="0"/>
              </a:rPr>
              <a:t>and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800" dirty="0" smtClean="0">
                <a:solidFill>
                  <a:srgbClr val="FFFFFF"/>
                </a:solidFill>
                <a:latin typeface="Algerian" pitchFamily="82" charset="0"/>
              </a:rPr>
              <a:t>SCIENCE</a:t>
            </a:r>
          </a:p>
        </p:txBody>
      </p:sp>
      <p:pic>
        <p:nvPicPr>
          <p:cNvPr id="26626" name="Picture 2" descr="http://www.galesgifts.com/images/_products/galesgifts/170-04669_Bunny_Rabbit_Door_S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156" y="3071810"/>
            <a:ext cx="3960000" cy="3610588"/>
          </a:xfrm>
          <a:prstGeom prst="rect">
            <a:avLst/>
          </a:prstGeom>
          <a:noFill/>
        </p:spPr>
      </p:pic>
      <p:pic>
        <p:nvPicPr>
          <p:cNvPr id="26628" name="Picture 4" descr="http://teacher.blsh.tp.edu.tw/1508/%E6%95%99%E5%AD%B8%E7%A4%BA%E7%AF%84/%E7%B4%A0%E6%8F%8F%E9%9D%9C%E7%89%A9%E7%A4%BA%E7%AF%84/%E9%9D%9C%E7%89%A9%E7%B4%A0%E6%8F%8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156" y="285728"/>
            <a:ext cx="3960000" cy="2722986"/>
          </a:xfrm>
          <a:prstGeom prst="rect">
            <a:avLst/>
          </a:prstGeom>
          <a:noFill/>
        </p:spPr>
      </p:pic>
      <p:pic>
        <p:nvPicPr>
          <p:cNvPr id="26630" name="Picture 6" descr="http://www.libertytimes.com.tw/2011/new/apr/11/images/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637" y="3730362"/>
            <a:ext cx="4389801" cy="293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牙科醫師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60" name="Picture 4" descr="http://3.bp.blogspot.com/-T60AwJl7ank/TZnBpNI22XI/AAAAAAAABfw/dIYl-MOFPiA/s1600/de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763" y="1675148"/>
            <a:ext cx="4764955" cy="5040000"/>
          </a:xfrm>
          <a:prstGeom prst="rect">
            <a:avLst/>
          </a:prstGeom>
          <a:noFill/>
        </p:spPr>
      </p:pic>
      <p:pic>
        <p:nvPicPr>
          <p:cNvPr id="19462" name="Picture 6" descr="http://images.hellokids.com/_uploads/_tiny_galerie/20110623/dentist-coloring-pages-1-fm5_p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75148"/>
            <a:ext cx="3898868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牙醫修業年限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0" y="1981201"/>
            <a:ext cx="5286396" cy="4328119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六年大學、</a:t>
            </a:r>
            <a:r>
              <a:rPr lang="zh-TW" altLang="zh-TW" dirty="0" smtClean="0"/>
              <a:t>必修</a:t>
            </a:r>
            <a:r>
              <a:rPr lang="en-US" altLang="zh-TW" dirty="0" smtClean="0"/>
              <a:t>255</a:t>
            </a:r>
            <a:r>
              <a:rPr lang="zh-TW" altLang="zh-TW" dirty="0" smtClean="0"/>
              <a:t>學分</a:t>
            </a:r>
            <a:endParaRPr lang="en-US" altLang="zh-TW" dirty="0" smtClean="0"/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一年見習醫師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一年實習醫師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/>
              <a:t>住院醫師</a:t>
            </a:r>
            <a:endParaRPr lang="en-US" altLang="zh-TW" dirty="0" smtClean="0"/>
          </a:p>
          <a:p>
            <a:pPr lvl="1"/>
            <a:r>
              <a:rPr lang="zh-TW" altLang="zh-TW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衛生署</a:t>
            </a:r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二年期牙醫師畢業後一般醫學訓練</a:t>
            </a:r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542892"/>
            <a:ext cx="6377013" cy="1243034"/>
          </a:xfrm>
        </p:spPr>
        <p:txBody>
          <a:bodyPr/>
          <a:lstStyle/>
          <a:p>
            <a:r>
              <a:rPr lang="zh-TW" altLang="en-US" dirty="0" smtClean="0"/>
              <a:t>牙醫學系學程規劃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643050"/>
            <a:ext cx="8429684" cy="5000660"/>
          </a:xfrm>
        </p:spPr>
        <p:txBody>
          <a:bodyPr>
            <a:normAutofit/>
          </a:bodyPr>
          <a:lstStyle/>
          <a:p>
            <a:r>
              <a:rPr lang="zh-TW" altLang="zh-TW" sz="2600" dirty="0" smtClean="0"/>
              <a:t>一、二年級</a:t>
            </a:r>
            <a:r>
              <a:rPr lang="zh-TW" altLang="en-US" sz="2600" dirty="0" smtClean="0"/>
              <a:t>：</a:t>
            </a:r>
            <a:endParaRPr lang="en-US" altLang="zh-TW" sz="2600" dirty="0" smtClean="0"/>
          </a:p>
          <a:p>
            <a:pPr lvl="1"/>
            <a:r>
              <a:rPr lang="zh-TW" altLang="zh-TW" sz="2400" dirty="0" smtClean="0">
                <a:ea typeface="標楷體" pitchFamily="65" charset="-120"/>
              </a:rPr>
              <a:t>在</a:t>
            </a:r>
            <a:r>
              <a:rPr lang="zh-TW" altLang="zh-TW" sz="2400" dirty="0" smtClean="0">
                <a:solidFill>
                  <a:srgbClr val="3333FF"/>
                </a:solidFill>
                <a:ea typeface="標楷體" pitchFamily="65" charset="-120"/>
              </a:rPr>
              <a:t>校總區</a:t>
            </a:r>
            <a:r>
              <a:rPr lang="zh-TW" altLang="zh-TW" sz="2400" dirty="0" smtClean="0">
                <a:ea typeface="標楷體" pitchFamily="65" charset="-120"/>
              </a:rPr>
              <a:t>的大學共同科目及通識課程教育。主要為</a:t>
            </a:r>
            <a:r>
              <a:rPr lang="zh-TW" altLang="zh-TW" sz="2400" dirty="0" smtClean="0">
                <a:solidFill>
                  <a:srgbClr val="3333FF"/>
                </a:solidFill>
                <a:ea typeface="標楷體" pitchFamily="65" charset="-120"/>
              </a:rPr>
              <a:t>基礎醫學</a:t>
            </a:r>
            <a:r>
              <a:rPr lang="zh-TW" altLang="zh-TW" sz="2400" dirty="0" smtClean="0">
                <a:ea typeface="標楷體" pitchFamily="65" charset="-120"/>
              </a:rPr>
              <a:t>概念的教導，由理學院與生科學院的師資進行科學知能的紮根與科學知識的傳遞。</a:t>
            </a:r>
            <a:endParaRPr lang="zh-TW" altLang="zh-TW" sz="1400" dirty="0" smtClean="0">
              <a:ea typeface="標楷體" pitchFamily="65" charset="-120"/>
            </a:endParaRPr>
          </a:p>
          <a:p>
            <a:r>
              <a:rPr lang="zh-TW" altLang="zh-TW" sz="2600" dirty="0" smtClean="0"/>
              <a:t>三、四年級</a:t>
            </a:r>
            <a:r>
              <a:rPr lang="zh-TW" altLang="en-US" sz="2600" dirty="0" smtClean="0"/>
              <a:t>：</a:t>
            </a:r>
            <a:endParaRPr lang="en-US" altLang="zh-TW" sz="2600" dirty="0" smtClean="0"/>
          </a:p>
          <a:p>
            <a:pPr lvl="1"/>
            <a:r>
              <a:rPr lang="zh-TW" altLang="zh-TW" sz="2400" dirty="0" smtClean="0">
                <a:ea typeface="標楷體" pitchFamily="65" charset="-120"/>
              </a:rPr>
              <a:t>在</a:t>
            </a:r>
            <a:r>
              <a:rPr lang="zh-TW" altLang="zh-TW" sz="2400" dirty="0" smtClean="0">
                <a:solidFill>
                  <a:srgbClr val="3333FF"/>
                </a:solidFill>
                <a:ea typeface="標楷體" pitchFamily="65" charset="-120"/>
              </a:rPr>
              <a:t>醫學院區</a:t>
            </a:r>
            <a:r>
              <a:rPr lang="zh-TW" altLang="zh-TW" sz="2400" dirty="0" smtClean="0">
                <a:ea typeface="標楷體" pitchFamily="65" charset="-120"/>
              </a:rPr>
              <a:t>的</a:t>
            </a:r>
            <a:r>
              <a:rPr lang="zh-TW" altLang="zh-TW" sz="2400" dirty="0" smtClean="0">
                <a:solidFill>
                  <a:srgbClr val="3333FF"/>
                </a:solidFill>
                <a:ea typeface="標楷體" pitchFamily="65" charset="-120"/>
              </a:rPr>
              <a:t>基礎醫學、基礎牙醫學課程以及臨床醫學倫理教育</a:t>
            </a:r>
            <a:r>
              <a:rPr lang="zh-TW" altLang="zh-TW" sz="2400" dirty="0" smtClean="0">
                <a:ea typeface="標楷體" pitchFamily="65" charset="-120"/>
              </a:rPr>
              <a:t>等。師資特別聘請臺灣大學醫學院裡各個學科內的老師來講授，為本系的學生在踏入臨床接觸病人前，對一個人的系統與全身性有全盤性的瞭解，並有與其它科醫師對談與照會的溝通能力與平台，以此可提供病人一個全方位的醫療照護。</a:t>
            </a:r>
            <a:endParaRPr lang="zh-TW" altLang="en-US" sz="2400" dirty="0" smtClean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642918"/>
            <a:ext cx="5376881" cy="1065202"/>
          </a:xfrm>
        </p:spPr>
        <p:txBody>
          <a:bodyPr/>
          <a:lstStyle/>
          <a:p>
            <a:r>
              <a:rPr lang="zh-TW" altLang="en-US" dirty="0" smtClean="0"/>
              <a:t>牙醫學系學程規劃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1604" y="1981201"/>
            <a:ext cx="6643734" cy="4233881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五、六年級：</a:t>
            </a:r>
          </a:p>
          <a:p>
            <a:pPr lvl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著重在</a:t>
            </a:r>
            <a:r>
              <a:rPr kumimoji="1" lang="zh-TW" altLang="zh-TW" sz="3200" dirty="0" smtClean="0">
                <a:solidFill>
                  <a:srgbClr val="3333FF"/>
                </a:solidFill>
                <a:ea typeface="標楷體" pitchFamily="65" charset="-120"/>
              </a:rPr>
              <a:t>牙科臨床知識與技能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之傳授與訓練。課程內容依臨床牙醫學之各專科規劃，臨床實習由臺大醫院牙科部提供專業技能訓練，各科規劃一貫且連續之教學課程計畫，達到最佳整合學習效果。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牙醫學系課程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9388" y="1628775"/>
            <a:ext cx="252095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第一學年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  <a:endParaRPr kumimoji="1"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第二學年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  <a:endParaRPr kumimoji="1"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第三學年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  <a:endParaRPr kumimoji="1"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第四學年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  <a:endParaRPr kumimoji="1"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第五學年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  <a:endParaRPr kumimoji="1"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標楷體" pitchFamily="65" charset="-120"/>
            </a:endParaRPr>
          </a:p>
          <a:p>
            <a:pPr fontAlgn="base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第六學年</a:t>
            </a:r>
            <a:r>
              <a:rPr kumimoji="1" lang="zh-TW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：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484438" y="1773238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國文、英文、社會學、哲學概論、有機化學、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普通化學、普通生物、微積分、口腔醫學導論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484438" y="2492375"/>
            <a:ext cx="5975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普通物理、生物化學、心理學、牙科公共衛生學、牙體形態學與實驗、牙科器材學、口腔胚胎與組織學、牙醫學研究導論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484438" y="3429000"/>
            <a:ext cx="554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解剖學、組織學、生理學、微生物與免疫學、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牙體復形學與實驗、牙科放射線學、咬合學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2519363" y="4149725"/>
            <a:ext cx="66246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病理學、藥理學、內外科概論、口腔診斷學、牙周病學與實驗、牙髓病學與實驗、牙醫學研究專題報告、口腔外科學、牙科麻醉學</a:t>
            </a:r>
            <a:r>
              <a:rPr kumimoji="1" lang="zh-TW" altLang="en-US" b="1" smtClean="0">
                <a:solidFill>
                  <a:srgbClr val="222268"/>
                </a:solidFill>
                <a:latin typeface="Arial" charset="0"/>
              </a:rPr>
              <a:t>、</a:t>
            </a: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全口補綴學與實驗</a:t>
            </a:r>
            <a:r>
              <a:rPr kumimoji="1" lang="zh-TW" altLang="en-US" b="1" smtClean="0">
                <a:solidFill>
                  <a:srgbClr val="222268"/>
                </a:solidFill>
                <a:latin typeface="Arial" charset="0"/>
              </a:rPr>
              <a:t>、</a:t>
            </a: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固定補綴學與實驗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484438" y="5084763"/>
            <a:ext cx="64087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局部補綴學與實驗、矯正學與實驗、兒童牙科學、牙科法醫學、耳鼻喉科學、醫學倫理、臨床實習、臨床實習前訓練課程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484438" y="5949950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b="1" smtClean="0">
                <a:solidFill>
                  <a:srgbClr val="222268"/>
                </a:solidFill>
                <a:latin typeface="Arial" charset="0"/>
                <a:ea typeface="標楷體" pitchFamily="65" charset="-120"/>
              </a:rPr>
              <a:t>分科臨床實習、臨床病例討論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DSC_04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026694"/>
            <a:ext cx="5760000" cy="38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DSC_04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5760000" cy="382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SC_0469"/>
          <p:cNvPicPr>
            <a:picLocks noChangeAspect="1" noChangeArrowheads="1"/>
          </p:cNvPicPr>
          <p:nvPr/>
        </p:nvPicPr>
        <p:blipFill>
          <a:blip r:embed="rId5" cstate="print"/>
          <a:srcRect l="27982" t="9354" r="12312" b="-775"/>
          <a:stretch>
            <a:fillRect/>
          </a:stretch>
        </p:blipFill>
        <p:spPr bwMode="auto">
          <a:xfrm>
            <a:off x="6192594" y="-24"/>
            <a:ext cx="2880000" cy="295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DENT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"/>
            <a:ext cx="9155566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ANY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49" y="4429132"/>
            <a:ext cx="2998721" cy="224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5364163" y="188913"/>
            <a:ext cx="33845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smtClean="0">
                <a:solidFill>
                  <a:srgbClr val="FFFF00"/>
                </a:solidFill>
                <a:ea typeface="標楷體" pitchFamily="65" charset="-120"/>
              </a:rPr>
              <a:t>五年級臨床見習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smtClean="0">
                <a:solidFill>
                  <a:srgbClr val="FFFF00"/>
                </a:solidFill>
                <a:ea typeface="標楷體" pitchFamily="65" charset="-120"/>
              </a:rPr>
              <a:t>六年級臨床實習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35375" y="4799013"/>
            <a:ext cx="2987675" cy="2058987"/>
            <a:chOff x="0" y="1026"/>
            <a:chExt cx="1882" cy="1297"/>
          </a:xfrm>
        </p:grpSpPr>
        <p:pic>
          <p:nvPicPr>
            <p:cNvPr id="29709" name="Picture 13" descr="DSC_00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26"/>
              <a:ext cx="1882" cy="1084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29710" name="Text Box 14"/>
            <p:cNvSpPr txBox="1">
              <a:spLocks noChangeAspect="1" noChangeArrowheads="1"/>
            </p:cNvSpPr>
            <p:nvPr/>
          </p:nvSpPr>
          <p:spPr bwMode="auto">
            <a:xfrm>
              <a:off x="309" y="2131"/>
              <a:ext cx="1243" cy="19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smtClean="0">
                  <a:solidFill>
                    <a:srgbClr val="6666FF"/>
                  </a:solidFill>
                  <a:ea typeface="標楷體" pitchFamily="65" charset="-120"/>
                </a:rPr>
                <a:t>牙科</a:t>
              </a:r>
              <a:r>
                <a:rPr kumimoji="1" lang="en-US" altLang="zh-TW" sz="1400" b="1" smtClean="0">
                  <a:solidFill>
                    <a:srgbClr val="6666FF"/>
                  </a:solidFill>
                  <a:ea typeface="標楷體" pitchFamily="65" charset="-120"/>
                </a:rPr>
                <a:t>x</a:t>
              </a:r>
              <a:r>
                <a:rPr kumimoji="1" lang="zh-TW" altLang="en-US" sz="1400" b="1" smtClean="0">
                  <a:solidFill>
                    <a:srgbClr val="6666FF"/>
                  </a:solidFill>
                  <a:ea typeface="標楷體" pitchFamily="65" charset="-120"/>
                </a:rPr>
                <a:t>光室</a:t>
              </a:r>
              <a:endParaRPr kumimoji="1" lang="en-US" altLang="zh-TW" sz="1400" b="1" smtClean="0">
                <a:solidFill>
                  <a:srgbClr val="6666FF"/>
                </a:solidFill>
                <a:ea typeface="標楷體" pitchFamily="65" charset="-120"/>
              </a:endParaRPr>
            </a:p>
          </p:txBody>
        </p:sp>
      </p:grpSp>
      <p:grpSp>
        <p:nvGrpSpPr>
          <p:cNvPr id="3" name="Group 20"/>
          <p:cNvGrpSpPr>
            <a:grpSpLocks noChangeAspect="1"/>
          </p:cNvGrpSpPr>
          <p:nvPr/>
        </p:nvGrpSpPr>
        <p:grpSpPr bwMode="auto">
          <a:xfrm>
            <a:off x="323850" y="1557337"/>
            <a:ext cx="4033836" cy="2728488"/>
            <a:chOff x="1927" y="2432"/>
            <a:chExt cx="1678" cy="1135"/>
          </a:xfrm>
        </p:grpSpPr>
        <p:pic>
          <p:nvPicPr>
            <p:cNvPr id="29706" name="Picture 7" descr="DSC_004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7" y="2432"/>
              <a:ext cx="1678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19"/>
            <p:cNvSpPr txBox="1">
              <a:spLocks noChangeArrowheads="1"/>
            </p:cNvSpPr>
            <p:nvPr/>
          </p:nvSpPr>
          <p:spPr bwMode="auto">
            <a:xfrm>
              <a:off x="2385" y="3394"/>
              <a:ext cx="7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b="1" dirty="0" smtClean="0">
                  <a:solidFill>
                    <a:srgbClr val="6666FF"/>
                  </a:solidFill>
                  <a:ea typeface="標楷體" pitchFamily="65" charset="-120"/>
                </a:rPr>
                <a:t>PC-COC</a:t>
              </a:r>
              <a:r>
                <a:rPr kumimoji="1" lang="zh-TW" altLang="en-US" sz="1200" b="1" dirty="0" smtClean="0">
                  <a:solidFill>
                    <a:srgbClr val="6666FF"/>
                  </a:solidFill>
                  <a:ea typeface="標楷體" pitchFamily="65" charset="-120"/>
                </a:rPr>
                <a:t>門診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932363" y="1557338"/>
            <a:ext cx="4089400" cy="3616325"/>
            <a:chOff x="3107" y="981"/>
            <a:chExt cx="2576" cy="2278"/>
          </a:xfrm>
        </p:grpSpPr>
        <p:pic>
          <p:nvPicPr>
            <p:cNvPr id="29703" name="Picture 10" descr="DSC_000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32" y="981"/>
              <a:ext cx="1351" cy="204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9704" name="Picture 16" descr="DSC_00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07" y="981"/>
              <a:ext cx="1206" cy="1814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29705" name="Text Box 21"/>
            <p:cNvSpPr txBox="1">
              <a:spLocks noChangeArrowheads="1"/>
            </p:cNvSpPr>
            <p:nvPr/>
          </p:nvSpPr>
          <p:spPr bwMode="auto">
            <a:xfrm>
              <a:off x="4422" y="3067"/>
              <a:ext cx="9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TW" altLang="en-US" sz="1400" b="1" smtClean="0">
                  <a:solidFill>
                    <a:srgbClr val="6666FF"/>
                  </a:solidFill>
                  <a:ea typeface="標楷體" pitchFamily="65" charset="-120"/>
                </a:rPr>
                <a:t>綜合診療區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1604" y="792162"/>
            <a:ext cx="6357981" cy="808038"/>
          </a:xfrm>
        </p:spPr>
        <p:txBody>
          <a:bodyPr/>
          <a:lstStyle/>
          <a:p>
            <a:r>
              <a:rPr lang="zh-TW" altLang="en-US" dirty="0" smtClean="0"/>
              <a:t>大學教育與畢業後培育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 l="25195" t="22961" r="14453" b="11810"/>
          <a:stretch>
            <a:fillRect/>
          </a:stretch>
        </p:blipFill>
        <p:spPr bwMode="auto">
          <a:xfrm>
            <a:off x="857224" y="1714488"/>
            <a:ext cx="74295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牙醫執業人數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107504" y="4221088"/>
          <a:ext cx="8892490" cy="252028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89249"/>
                <a:gridCol w="889249"/>
                <a:gridCol w="889249"/>
                <a:gridCol w="889249"/>
                <a:gridCol w="889249"/>
                <a:gridCol w="889249"/>
                <a:gridCol w="889249"/>
                <a:gridCol w="889249"/>
                <a:gridCol w="889249"/>
                <a:gridCol w="889249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臺北市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2739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臺中市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1660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臺南市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887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高雄市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1516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基隆市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138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新竹市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262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嘉義市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197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新北市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2017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桃園縣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862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新竹縣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178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宜蘭縣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131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苗栗縣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146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彰化縣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488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南投縣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158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雲林縣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162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嘉義縣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97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屏東縣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197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澎湖縣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34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 dirty="0">
                          <a:latin typeface="Times New Roman" pitchFamily="18" charset="0"/>
                          <a:ea typeface="標楷體" pitchFamily="65" charset="-120"/>
                        </a:rPr>
                        <a:t>花蓮縣</a:t>
                      </a:r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128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臺東縣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58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金門縣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>
                          <a:latin typeface="Times New Roman" pitchFamily="18" charset="0"/>
                          <a:ea typeface="標楷體" pitchFamily="65" charset="-120"/>
                        </a:rPr>
                        <a:t>18</a:t>
                      </a:r>
                      <a:endParaRPr lang="en-US" altLang="zh-TW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aseline="0">
                          <a:latin typeface="Times New Roman" pitchFamily="18" charset="0"/>
                          <a:ea typeface="標楷體" pitchFamily="65" charset="-120"/>
                        </a:rPr>
                        <a:t>連江縣</a:t>
                      </a:r>
                      <a:endParaRPr lang="zh-TW" altLang="en-US" sz="2100" b="1" baseline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baseline="0" dirty="0">
                          <a:latin typeface="Times New Roman" pitchFamily="18" charset="0"/>
                          <a:ea typeface="標楷體" pitchFamily="65" charset="-120"/>
                        </a:rPr>
                        <a:t>9</a:t>
                      </a:r>
                      <a:endParaRPr lang="en-US" altLang="zh-TW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39191" marR="39191" marT="37624" marB="37624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100" b="1" baseline="0" dirty="0">
                        <a:solidFill>
                          <a:srgbClr val="000066"/>
                        </a:solidFill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75248" marR="75248" marT="37624" marB="37624"/>
                </a:tc>
              </a:tr>
            </a:tbl>
          </a:graphicData>
        </a:graphic>
      </p:graphicFrame>
      <p:pic>
        <p:nvPicPr>
          <p:cNvPr id="93186" name="Picture 2" descr="https://this-portal.doh.gov.tw/SubscribeReport/GetReport.do?ReportID=20120528093633937&amp;PicType=PIE&amp;Format=IMAGE"/>
          <p:cNvPicPr>
            <a:picLocks noChangeAspect="1" noChangeArrowheads="1"/>
          </p:cNvPicPr>
          <p:nvPr/>
        </p:nvPicPr>
        <p:blipFill>
          <a:blip r:embed="rId3" cstate="print"/>
          <a:srcRect l="2785" t="14991" r="5719" b="5001"/>
          <a:stretch>
            <a:fillRect/>
          </a:stretch>
        </p:blipFill>
        <p:spPr bwMode="auto">
          <a:xfrm>
            <a:off x="3851920" y="1629080"/>
            <a:ext cx="5040000" cy="2520000"/>
          </a:xfrm>
          <a:prstGeom prst="rect">
            <a:avLst/>
          </a:prstGeom>
          <a:noFill/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/>
            </a:r>
            <a:br>
              <a:rPr kumimoji="1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</a:b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755576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12082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人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集中都會區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牙醫師服務人數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981201"/>
            <a:ext cx="5015753" cy="3841375"/>
          </a:xfrm>
        </p:spPr>
        <p:txBody>
          <a:bodyPr/>
          <a:lstStyle/>
          <a:p>
            <a:r>
              <a:rPr lang="zh-TW" altLang="en-US" dirty="0" smtClean="0"/>
              <a:t>人口成長↓</a:t>
            </a:r>
            <a:endParaRPr lang="en-US" altLang="zh-TW" dirty="0" smtClean="0"/>
          </a:p>
          <a:p>
            <a:r>
              <a:rPr lang="zh-TW" altLang="en-US" dirty="0" smtClean="0"/>
              <a:t>牙醫人數↑</a:t>
            </a:r>
            <a:endParaRPr lang="en-US" altLang="zh-TW" dirty="0" smtClean="0"/>
          </a:p>
          <a:p>
            <a:r>
              <a:rPr lang="zh-TW" altLang="en-US" dirty="0" smtClean="0"/>
              <a:t>服務比↓</a:t>
            </a:r>
            <a:endParaRPr lang="en-US" altLang="zh-TW" dirty="0" smtClean="0"/>
          </a:p>
          <a:p>
            <a:r>
              <a:rPr lang="zh-TW" altLang="en-US" dirty="0" smtClean="0"/>
              <a:t>競爭激烈</a:t>
            </a:r>
            <a:endParaRPr lang="zh-TW" alt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 l="30967" t="25176" r="34873" b="32125"/>
          <a:stretch>
            <a:fillRect/>
          </a:stretch>
        </p:blipFill>
        <p:spPr bwMode="auto">
          <a:xfrm>
            <a:off x="3707904" y="1628800"/>
            <a:ext cx="51845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牙醫師的工作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1604" y="1981201"/>
            <a:ext cx="6143668" cy="3805253"/>
          </a:xfrm>
        </p:spPr>
        <p:txBody>
          <a:bodyPr numCol="2">
            <a:no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牙體復形科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口腔外科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牙髓病科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牙周病科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補綴科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齒列矯正科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兒童牙科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口腔病理科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牙科放射線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服務類型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0166" y="1981201"/>
            <a:ext cx="6357982" cy="3841375"/>
          </a:xfrm>
        </p:spPr>
        <p:txBody>
          <a:bodyPr numCol="2"/>
          <a:lstStyle/>
          <a:p>
            <a:r>
              <a:rPr lang="zh-TW" altLang="en-US" dirty="0" smtClean="0"/>
              <a:t>醫院</a:t>
            </a:r>
            <a:endParaRPr lang="en-US" altLang="zh-TW" dirty="0" smtClean="0"/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日間門診為主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行政工作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教學責任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收入較低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/>
              <a:t>牙醫診所</a:t>
            </a:r>
            <a:endParaRPr lang="en-US" altLang="zh-TW" dirty="0" smtClean="0"/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夜間門診為主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自主性高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收入較高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家庭生活少</a:t>
            </a:r>
            <a:endParaRPr lang="zh-TW" alt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工作時數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5696" y="1981201"/>
            <a:ext cx="5526360" cy="411209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勞基法</a:t>
            </a:r>
            <a:endParaRPr lang="en-US" altLang="zh-TW" dirty="0" smtClean="0"/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每日正常工作時間不得超過八小時，每二週工作總時數不得超過八十四小時</a:t>
            </a:r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/>
              <a:t>責任制</a:t>
            </a:r>
            <a:endParaRPr lang="en-US" altLang="zh-TW" dirty="0" smtClean="0"/>
          </a:p>
          <a:p>
            <a:pPr lvl="1"/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事情做完才下班</a:t>
            </a:r>
            <a:endParaRPr lang="zh-TW" altLang="en-US" sz="3200" b="1" dirty="0">
              <a:solidFill>
                <a:schemeClr val="tx2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做出正確的選擇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害怕</a:t>
            </a:r>
            <a:endParaRPr lang="zh-TW" altLang="en-US" dirty="0"/>
          </a:p>
        </p:txBody>
      </p:sp>
      <p:pic>
        <p:nvPicPr>
          <p:cNvPr id="64518" name="Picture 6" descr="C:\Documents and Settings\lms\Local Settings\Temporary Internet Files\Content.IE5\ZI163EG6\MC9002305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36" y="3141288"/>
            <a:ext cx="2558052" cy="2880000"/>
          </a:xfrm>
          <a:prstGeom prst="rect">
            <a:avLst/>
          </a:prstGeom>
          <a:noFill/>
        </p:spPr>
      </p:pic>
      <p:pic>
        <p:nvPicPr>
          <p:cNvPr id="64525" name="Picture 13" descr="http://www.humananatomyorgans.com/wp-content/uploads/2010/12/human_anatomy_pictu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204864"/>
            <a:ext cx="4722545" cy="43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做出正確的選擇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無奈</a:t>
            </a:r>
            <a:endParaRPr lang="zh-TW" altLang="en-US" dirty="0"/>
          </a:p>
        </p:txBody>
      </p:sp>
      <p:pic>
        <p:nvPicPr>
          <p:cNvPr id="16" name="圖片 15" descr="3d tee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581" y="3069360"/>
            <a:ext cx="3979275" cy="3600000"/>
          </a:xfrm>
          <a:prstGeom prst="rect">
            <a:avLst/>
          </a:prstGeom>
        </p:spPr>
      </p:pic>
      <p:pic>
        <p:nvPicPr>
          <p:cNvPr id="64529" name="Picture 17" descr="http://1.bp.blogspot.com/_IdOLyUa88G0/TEcl2TM--6I/AAAAAAAAADY/askc8ui6Ie8/s1600/P1000500.jpg"/>
          <p:cNvPicPr>
            <a:picLocks noChangeAspect="1" noChangeArrowheads="1"/>
          </p:cNvPicPr>
          <p:nvPr/>
        </p:nvPicPr>
        <p:blipFill>
          <a:blip r:embed="rId4" cstate="print"/>
          <a:srcRect l="32292" r="3106"/>
          <a:stretch>
            <a:fillRect/>
          </a:stretch>
        </p:blipFill>
        <p:spPr bwMode="auto">
          <a:xfrm>
            <a:off x="5047061" y="3069360"/>
            <a:ext cx="3485379" cy="3600000"/>
          </a:xfrm>
          <a:prstGeom prst="rect">
            <a:avLst/>
          </a:prstGeom>
          <a:noFill/>
        </p:spPr>
      </p:pic>
      <p:pic>
        <p:nvPicPr>
          <p:cNvPr id="64531" name="Picture 19" descr="http://img01.tooopen.com/Downs/images/2009/10/26/sy_20091026181523275062.jpg"/>
          <p:cNvPicPr>
            <a:picLocks noChangeAspect="1" noChangeArrowheads="1"/>
          </p:cNvPicPr>
          <p:nvPr/>
        </p:nvPicPr>
        <p:blipFill>
          <a:blip r:embed="rId5" cstate="print"/>
          <a:srcRect l="27719" t="3000" r="22432" b="6750"/>
          <a:stretch>
            <a:fillRect/>
          </a:stretch>
        </p:blipFill>
        <p:spPr bwMode="auto">
          <a:xfrm>
            <a:off x="6588224" y="332656"/>
            <a:ext cx="1944216" cy="26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http://i.ehow.com/images/a04/re/av/spend-time-youre-unemployed-bored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5791" y="2925304"/>
            <a:ext cx="3232669" cy="3240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往後的日子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0" y="1981201"/>
            <a:ext cx="5015753" cy="2527919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67586" name="Picture 2" descr="http://1.bp.blogspot.com/-Oj9WtyPkwOo/TXpIa2Wl7bI/AAAAAAAAAnY/b0SYpliNrGU/s1600/421008297_4809bd7b35.jpg"/>
          <p:cNvPicPr>
            <a:picLocks noChangeAspect="1" noChangeArrowheads="1"/>
          </p:cNvPicPr>
          <p:nvPr/>
        </p:nvPicPr>
        <p:blipFill>
          <a:blip r:embed="rId4" cstate="print"/>
          <a:srcRect r="47639"/>
          <a:stretch>
            <a:fillRect/>
          </a:stretch>
        </p:blipFill>
        <p:spPr bwMode="auto">
          <a:xfrm>
            <a:off x="239788" y="2925304"/>
            <a:ext cx="2736304" cy="3240000"/>
          </a:xfrm>
          <a:prstGeom prst="rect">
            <a:avLst/>
          </a:prstGeom>
          <a:noFill/>
        </p:spPr>
      </p:pic>
      <p:pic>
        <p:nvPicPr>
          <p:cNvPr id="67590" name="Picture 6" descr="http://blogs.psychologytoday.com/files/u47/nervous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5780" y="2925304"/>
            <a:ext cx="24867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還是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 descr="http://lifestories.in/wp-content/uploads/2011/01/dentis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988840"/>
            <a:ext cx="5347041" cy="4680000"/>
          </a:xfrm>
          <a:prstGeom prst="rect">
            <a:avLst/>
          </a:prstGeom>
          <a:noFill/>
        </p:spPr>
      </p:pic>
      <p:pic>
        <p:nvPicPr>
          <p:cNvPr id="69638" name="Picture 6" descr="http://1.bp.blogspot.com/_gf5WBp8hrXg/TIpeeDAI9yI/AAAAAAAAAB0/wDU-EpB9Xao/s1600/dentist_and_patient_cart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950" y="1988840"/>
            <a:ext cx="3128914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83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63888" y="357264"/>
            <a:ext cx="4799456" cy="2279648"/>
          </a:xfrm>
        </p:spPr>
        <p:txBody>
          <a:bodyPr/>
          <a:lstStyle/>
          <a:p>
            <a:pPr algn="ctr"/>
            <a:r>
              <a:rPr lang="zh-TW" altLang="en-US" sz="6000" dirty="0" smtClean="0"/>
              <a:t>這個工作適合你（妳）嗎？</a:t>
            </a:r>
            <a:endParaRPr lang="zh-TW" altLang="en-US" sz="60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2852936"/>
            <a:ext cx="36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圖片 4" descr="未命名 - 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668A9A"/>
              </a:clrFrom>
              <a:clrTo>
                <a:srgbClr val="668A9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58024"/>
            <a:ext cx="4390655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臺大小小牙醫營</a:t>
            </a:r>
            <a:endParaRPr lang="zh-TW" altLang="en-US" dirty="0"/>
          </a:p>
        </p:txBody>
      </p:sp>
      <p:pic>
        <p:nvPicPr>
          <p:cNvPr id="4" name="Picture 2" descr="http://pic.pimg.tw/minidentcamp/1307842686-2d6a3ec4f939479558edf051d0f6391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72338"/>
            <a:ext cx="3563437" cy="5040000"/>
          </a:xfrm>
          <a:prstGeom prst="rect">
            <a:avLst/>
          </a:prstGeom>
          <a:noFill/>
        </p:spPr>
      </p:pic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929058" y="1700809"/>
            <a:ext cx="5015753" cy="496855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solidFill>
                  <a:srgbClr val="000066"/>
                </a:solidFill>
              </a:rPr>
              <a:t>主辦單位：臺灣大學牙醫學系系學會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活動地點：臺灣大學醫學院及附設醫院牙科部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邀請對象：升國小四年級～升國中一年級學生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日期：</a:t>
            </a:r>
            <a:r>
              <a:rPr lang="en-US" altLang="zh-TW" dirty="0" smtClean="0">
                <a:solidFill>
                  <a:srgbClr val="000066"/>
                </a:solidFill>
              </a:rPr>
              <a:t>8</a:t>
            </a:r>
            <a:r>
              <a:rPr lang="zh-TW" altLang="en-US" dirty="0" smtClean="0">
                <a:solidFill>
                  <a:srgbClr val="000066"/>
                </a:solidFill>
              </a:rPr>
              <a:t>月</a:t>
            </a:r>
            <a:r>
              <a:rPr lang="en-US" altLang="zh-TW" dirty="0" smtClean="0">
                <a:solidFill>
                  <a:srgbClr val="000066"/>
                </a:solidFill>
              </a:rPr>
              <a:t>14</a:t>
            </a:r>
            <a:r>
              <a:rPr lang="zh-TW" altLang="en-US" dirty="0" smtClean="0">
                <a:solidFill>
                  <a:srgbClr val="000066"/>
                </a:solidFill>
              </a:rPr>
              <a:t>～</a:t>
            </a:r>
            <a:r>
              <a:rPr lang="en-US" altLang="zh-TW" dirty="0" smtClean="0">
                <a:solidFill>
                  <a:srgbClr val="000066"/>
                </a:solidFill>
              </a:rPr>
              <a:t>16</a:t>
            </a:r>
            <a:r>
              <a:rPr lang="zh-TW" altLang="en-US" dirty="0" smtClean="0">
                <a:solidFill>
                  <a:srgbClr val="000066"/>
                </a:solidFill>
              </a:rPr>
              <a:t>日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報名費用：</a:t>
            </a:r>
            <a:r>
              <a:rPr lang="en-US" altLang="zh-TW" dirty="0" smtClean="0">
                <a:solidFill>
                  <a:srgbClr val="000066"/>
                </a:solidFill>
              </a:rPr>
              <a:t>3000</a:t>
            </a:r>
            <a:r>
              <a:rPr lang="zh-TW" altLang="en-US" dirty="0" smtClean="0">
                <a:solidFill>
                  <a:srgbClr val="000066"/>
                </a:solidFill>
              </a:rPr>
              <a:t>元整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名額：</a:t>
            </a:r>
            <a:r>
              <a:rPr lang="en-US" altLang="zh-TW" dirty="0" smtClean="0">
                <a:solidFill>
                  <a:srgbClr val="000066"/>
                </a:solidFill>
              </a:rPr>
              <a:t>30</a:t>
            </a:r>
            <a:r>
              <a:rPr lang="zh-TW" altLang="en-US" dirty="0" smtClean="0">
                <a:solidFill>
                  <a:srgbClr val="000066"/>
                </a:solidFill>
              </a:rPr>
              <a:t>名</a:t>
            </a:r>
            <a:endParaRPr lang="en-US" altLang="zh-TW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台大牙醫營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0" y="1981201"/>
            <a:ext cx="4464496" cy="4688159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>
                <a:solidFill>
                  <a:srgbClr val="000066"/>
                </a:solidFill>
              </a:rPr>
              <a:t>主辦單位：臺灣大學牙醫學系系學會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活動地點：臺灣大學醫學院及附設醫院牙科部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邀請對象：高中一～三年級學生</a:t>
            </a:r>
            <a:endParaRPr lang="en-US" altLang="zh-TW" dirty="0" smtClean="0">
              <a:solidFill>
                <a:srgbClr val="000066"/>
              </a:solidFill>
            </a:endParaRPr>
          </a:p>
          <a:p>
            <a:r>
              <a:rPr lang="zh-TW" altLang="en-US" dirty="0" smtClean="0">
                <a:solidFill>
                  <a:srgbClr val="000066"/>
                </a:solidFill>
              </a:rPr>
              <a:t>日期：</a:t>
            </a:r>
            <a:r>
              <a:rPr lang="en-US" altLang="zh-TW" dirty="0" smtClean="0">
                <a:solidFill>
                  <a:srgbClr val="000066"/>
                </a:solidFill>
              </a:rPr>
              <a:t>1/31~2/4(</a:t>
            </a:r>
            <a:r>
              <a:rPr lang="zh-TW" altLang="en-US" dirty="0" smtClean="0">
                <a:solidFill>
                  <a:srgbClr val="000066"/>
                </a:solidFill>
              </a:rPr>
              <a:t>五天四夜</a:t>
            </a:r>
            <a:r>
              <a:rPr lang="en-US" altLang="zh-TW" dirty="0" smtClean="0">
                <a:solidFill>
                  <a:srgbClr val="000066"/>
                </a:solidFill>
              </a:rPr>
              <a:t>)</a:t>
            </a:r>
          </a:p>
          <a:p>
            <a:r>
              <a:rPr lang="zh-TW" altLang="en-US" dirty="0" smtClean="0">
                <a:solidFill>
                  <a:srgbClr val="000066"/>
                </a:solidFill>
              </a:rPr>
              <a:t>報名費用：</a:t>
            </a:r>
            <a:r>
              <a:rPr lang="en-US" altLang="zh-TW" dirty="0" smtClean="0">
                <a:solidFill>
                  <a:srgbClr val="000066"/>
                </a:solidFill>
              </a:rPr>
              <a:t>7000</a:t>
            </a:r>
            <a:r>
              <a:rPr lang="zh-TW" altLang="en-US" dirty="0" smtClean="0">
                <a:solidFill>
                  <a:srgbClr val="000066"/>
                </a:solidFill>
              </a:rPr>
              <a:t>元整</a:t>
            </a:r>
            <a:endParaRPr lang="en-US" altLang="zh-TW" dirty="0" smtClean="0">
              <a:solidFill>
                <a:srgbClr val="000066"/>
              </a:solidFill>
            </a:endParaRPr>
          </a:p>
        </p:txBody>
      </p:sp>
      <p:pic>
        <p:nvPicPr>
          <p:cNvPr id="3074" name="Picture 2" descr="http://profile.ak.fbcdn.net/hprofile-ak-snc4/277173_147711621989842_4497111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1"/>
            <a:ext cx="2160240" cy="2088233"/>
          </a:xfrm>
          <a:prstGeom prst="rect">
            <a:avLst/>
          </a:prstGeom>
          <a:noFill/>
        </p:spPr>
      </p:pic>
      <p:pic>
        <p:nvPicPr>
          <p:cNvPr id="3076" name="Picture 4" descr="http://a4.sphotos.ak.fbcdn.net/hphotos-ak-ash4/309576_165903716837299_147711621989842_323605_1401610424_n.jpg"/>
          <p:cNvPicPr>
            <a:picLocks noChangeAspect="1" noChangeArrowheads="1"/>
          </p:cNvPicPr>
          <p:nvPr/>
        </p:nvPicPr>
        <p:blipFill>
          <a:blip r:embed="rId4" cstate="print"/>
          <a:srcRect l="2362" t="2239" r="3488"/>
          <a:stretch>
            <a:fillRect/>
          </a:stretch>
        </p:blipFill>
        <p:spPr bwMode="auto">
          <a:xfrm>
            <a:off x="107504" y="4005064"/>
            <a:ext cx="4459386" cy="27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兒童牙科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43504" y="1981201"/>
            <a:ext cx="3643338" cy="3841375"/>
          </a:xfrm>
        </p:spPr>
        <p:txBody>
          <a:bodyPr/>
          <a:lstStyle/>
          <a:p>
            <a:r>
              <a:rPr lang="zh-TW" altLang="en-US" dirty="0" smtClean="0"/>
              <a:t>只要還有乳牙</a:t>
            </a:r>
            <a:endParaRPr lang="zh-TW" altLang="en-US" dirty="0"/>
          </a:p>
        </p:txBody>
      </p:sp>
      <p:pic>
        <p:nvPicPr>
          <p:cNvPr id="64516" name="Picture 4" descr="http://dentalclinicantalya.com/pages/Pedodon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99" y="2000240"/>
            <a:ext cx="4768211" cy="3600000"/>
          </a:xfrm>
          <a:prstGeom prst="rect">
            <a:avLst/>
          </a:prstGeom>
          <a:noFill/>
        </p:spPr>
      </p:pic>
      <p:pic>
        <p:nvPicPr>
          <p:cNvPr id="64518" name="Picture 6" descr="Pedodontic Development Model, Ag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80240"/>
            <a:ext cx="3802498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口腔外科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43438" y="1981201"/>
            <a:ext cx="2928958" cy="3841375"/>
          </a:xfrm>
        </p:spPr>
        <p:txBody>
          <a:bodyPr/>
          <a:lstStyle/>
          <a:p>
            <a:r>
              <a:rPr lang="zh-TW" altLang="en-US" dirty="0" smtClean="0"/>
              <a:t>拔牙</a:t>
            </a:r>
            <a:endParaRPr lang="en-US" altLang="zh-TW" dirty="0" smtClean="0"/>
          </a:p>
          <a:p>
            <a:r>
              <a:rPr lang="zh-TW" altLang="en-US" dirty="0" smtClean="0"/>
              <a:t>植牙手術</a:t>
            </a:r>
            <a:endParaRPr lang="en-US" altLang="zh-TW" dirty="0" smtClean="0"/>
          </a:p>
          <a:p>
            <a:r>
              <a:rPr lang="zh-TW" altLang="en-US" dirty="0" smtClean="0"/>
              <a:t>口腔癌切除</a:t>
            </a:r>
            <a:endParaRPr lang="zh-TW" altLang="en-US" dirty="0"/>
          </a:p>
        </p:txBody>
      </p:sp>
      <p:pic>
        <p:nvPicPr>
          <p:cNvPr id="31746" name="Picture 2" descr="http://images.mylot.com/userImages/images/postphotos/1749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75148"/>
            <a:ext cx="3896906" cy="5040000"/>
          </a:xfrm>
          <a:prstGeom prst="rect">
            <a:avLst/>
          </a:prstGeom>
          <a:noFill/>
        </p:spPr>
      </p:pic>
      <p:pic>
        <p:nvPicPr>
          <p:cNvPr id="31748" name="Picture 4" descr="http://www.ikasassociates.com/images/extforcepcatalogu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75148"/>
            <a:ext cx="3998458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牙科放射線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://www.bluehousedental.com.au/images/Xray/Digital_Dental_X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97628"/>
            <a:ext cx="2368668" cy="2160000"/>
          </a:xfrm>
          <a:prstGeom prst="rect">
            <a:avLst/>
          </a:prstGeom>
          <a:noFill/>
        </p:spPr>
      </p:pic>
      <p:pic>
        <p:nvPicPr>
          <p:cNvPr id="4100" name="Picture 4" descr="http://www.boise-dentists.com/images/stock/dentalX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7" y="3929066"/>
            <a:ext cx="5922879" cy="2880000"/>
          </a:xfrm>
          <a:prstGeom prst="rect">
            <a:avLst/>
          </a:prstGeom>
          <a:noFill/>
        </p:spPr>
      </p:pic>
      <p:pic>
        <p:nvPicPr>
          <p:cNvPr id="4102" name="Picture 6" descr="http://naturaldentistry.us/wp-content/uploads/2009/07/amalgam-and-cav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7580" y="2417628"/>
            <a:ext cx="2079462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http://www.qsttech.com/image/data/dental/paxuni3d/Uni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4725" y="3931900"/>
            <a:ext cx="3237869" cy="2880000"/>
          </a:xfrm>
          <a:prstGeom prst="rect">
            <a:avLst/>
          </a:prstGeom>
          <a:noFill/>
        </p:spPr>
      </p:pic>
      <p:pic>
        <p:nvPicPr>
          <p:cNvPr id="4106" name="Picture 10" descr="http://www.taiwan-ego.com/files/pics/image/OP300_TMJ-mouth-open.jpg"/>
          <p:cNvPicPr>
            <a:picLocks noChangeAspect="1" noChangeArrowheads="1"/>
          </p:cNvPicPr>
          <p:nvPr/>
        </p:nvPicPr>
        <p:blipFill>
          <a:blip r:embed="rId7" cstate="print"/>
          <a:srcRect r="61000"/>
          <a:stretch>
            <a:fillRect/>
          </a:stretch>
        </p:blipFill>
        <p:spPr bwMode="auto">
          <a:xfrm>
            <a:off x="60192" y="1085852"/>
            <a:ext cx="1857388" cy="2771776"/>
          </a:xfrm>
          <a:prstGeom prst="rect">
            <a:avLst/>
          </a:prstGeom>
          <a:noFill/>
        </p:spPr>
      </p:pic>
      <p:pic>
        <p:nvPicPr>
          <p:cNvPr id="4108" name="Picture 12" descr="https://www.medical.siemens.com/siemens/en_INT/gg_ct_FBAs/images/Options_portal/syngo_Dental_CT/ct_syngo_Dental_CT_6_ign.jpg"/>
          <p:cNvPicPr>
            <a:picLocks noChangeAspect="1" noChangeArrowheads="1"/>
          </p:cNvPicPr>
          <p:nvPr/>
        </p:nvPicPr>
        <p:blipFill>
          <a:blip r:embed="rId8" cstate="print"/>
          <a:srcRect l="8152" t="32609" b="21195"/>
          <a:stretch>
            <a:fillRect/>
          </a:stretch>
        </p:blipFill>
        <p:spPr bwMode="auto">
          <a:xfrm>
            <a:off x="6510644" y="2643182"/>
            <a:ext cx="2414586" cy="1214446"/>
          </a:xfrm>
          <a:prstGeom prst="rect">
            <a:avLst/>
          </a:prstGeom>
          <a:noFill/>
        </p:spPr>
      </p:pic>
      <p:pic>
        <p:nvPicPr>
          <p:cNvPr id="4110" name="Picture 14" descr="/siemens/en_INT/gg_ct_FBAs/images/Options_portal/syngo_Dental_CT/ct_syngo_Dental_CT_1_ign.jpg"/>
          <p:cNvPicPr>
            <a:picLocks noChangeAspect="1" noChangeArrowheads="1"/>
          </p:cNvPicPr>
          <p:nvPr/>
        </p:nvPicPr>
        <p:blipFill>
          <a:blip r:embed="rId9" cstate="print"/>
          <a:srcRect l="5435" t="3408" r="13043" b="8523"/>
          <a:stretch>
            <a:fillRect/>
          </a:stretch>
        </p:blipFill>
        <p:spPr bwMode="auto">
          <a:xfrm>
            <a:off x="6500826" y="71414"/>
            <a:ext cx="243871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牙體復形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3" descr="crfan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23380"/>
            <a:ext cx="3347699" cy="2520000"/>
          </a:xfrm>
          <a:prstGeom prst="rect">
            <a:avLst/>
          </a:prstGeom>
          <a:noFill/>
        </p:spPr>
      </p:pic>
      <p:pic>
        <p:nvPicPr>
          <p:cNvPr id="5" name="Picture 4" descr="crfan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727" y="1623380"/>
            <a:ext cx="3335487" cy="2520000"/>
          </a:xfrm>
          <a:prstGeom prst="rect">
            <a:avLst/>
          </a:prstGeom>
          <a:noFill/>
        </p:spPr>
      </p:pic>
      <p:pic>
        <p:nvPicPr>
          <p:cNvPr id="6" name="Picture 5" descr="crfpst3"/>
          <p:cNvPicPr>
            <a:picLocks noChangeAspect="1" noChangeArrowheads="1"/>
          </p:cNvPicPr>
          <p:nvPr/>
        </p:nvPicPr>
        <p:blipFill>
          <a:blip r:embed="rId5" cstate="print"/>
          <a:srcRect t="2351" r="1772"/>
          <a:stretch>
            <a:fillRect/>
          </a:stretch>
        </p:blipFill>
        <p:spPr bwMode="auto">
          <a:xfrm>
            <a:off x="581094" y="4195148"/>
            <a:ext cx="3364044" cy="2520000"/>
          </a:xfrm>
          <a:prstGeom prst="rect">
            <a:avLst/>
          </a:prstGeom>
          <a:noFill/>
        </p:spPr>
      </p:pic>
      <p:pic>
        <p:nvPicPr>
          <p:cNvPr id="7" name="Picture 6" descr="crfpst4"/>
          <p:cNvPicPr>
            <a:picLocks noChangeAspect="1" noChangeArrowheads="1"/>
          </p:cNvPicPr>
          <p:nvPr/>
        </p:nvPicPr>
        <p:blipFill>
          <a:blip r:embed="rId6" cstate="print"/>
          <a:srcRect t="2367" r="2558"/>
          <a:stretch>
            <a:fillRect/>
          </a:stretch>
        </p:blipFill>
        <p:spPr bwMode="auto">
          <a:xfrm>
            <a:off x="5032350" y="4195148"/>
            <a:ext cx="3360477" cy="2520000"/>
          </a:xfrm>
          <a:prstGeom prst="rect">
            <a:avLst/>
          </a:prstGeom>
          <a:noFill/>
        </p:spPr>
      </p:pic>
      <p:pic>
        <p:nvPicPr>
          <p:cNvPr id="32770" name="Picture 2" descr="http://train.handpiecesurgeon.com/images/HS%20Spray.JPG"/>
          <p:cNvPicPr>
            <a:picLocks noChangeAspect="1" noChangeArrowheads="1"/>
          </p:cNvPicPr>
          <p:nvPr/>
        </p:nvPicPr>
        <p:blipFill>
          <a:blip r:embed="rId7" cstate="print"/>
          <a:srcRect l="16407" r="7421"/>
          <a:stretch>
            <a:fillRect/>
          </a:stretch>
        </p:blipFill>
        <p:spPr bwMode="auto">
          <a:xfrm>
            <a:off x="4000496" y="1643050"/>
            <a:ext cx="5118786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補綴科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28345" y="928670"/>
            <a:ext cx="4158497" cy="3036518"/>
          </a:xfrm>
        </p:spPr>
        <p:txBody>
          <a:bodyPr/>
          <a:lstStyle/>
          <a:p>
            <a:r>
              <a:rPr lang="zh-TW" altLang="en-US" dirty="0" smtClean="0"/>
              <a:t>最需要雕刻天分</a:t>
            </a:r>
            <a:endParaRPr lang="zh-TW" altLang="en-US" dirty="0"/>
          </a:p>
        </p:txBody>
      </p:sp>
      <p:pic>
        <p:nvPicPr>
          <p:cNvPr id="28674" name="Picture 2" descr="http://www.quezoncitydentist.com/wp-content/uploads/2010/05/dental-c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410" y="1911942"/>
            <a:ext cx="2971003" cy="2160000"/>
          </a:xfrm>
          <a:prstGeom prst="rect">
            <a:avLst/>
          </a:prstGeom>
          <a:noFill/>
        </p:spPr>
      </p:pic>
      <p:pic>
        <p:nvPicPr>
          <p:cNvPr id="28676" name="Picture 4" descr="http://www.sidneydentalassociates.com/images/crown/crow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11942"/>
            <a:ext cx="2493733" cy="2160000"/>
          </a:xfrm>
          <a:prstGeom prst="rect">
            <a:avLst/>
          </a:prstGeom>
          <a:noFill/>
        </p:spPr>
      </p:pic>
      <p:pic>
        <p:nvPicPr>
          <p:cNvPr id="28678" name="Picture 6" descr="http://www.dentallabprofile.com/labphotos/denture472216ab20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69396"/>
            <a:ext cx="5545371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0" name="Picture 8" descr="http://www.drvenmar.com/images/illustrations/partial-dentures-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4244" y="1911942"/>
            <a:ext cx="2579618" cy="2160000"/>
          </a:xfrm>
          <a:prstGeom prst="rect">
            <a:avLst/>
          </a:prstGeom>
          <a:noFill/>
        </p:spPr>
      </p:pic>
      <p:pic>
        <p:nvPicPr>
          <p:cNvPr id="28682" name="Picture 10" descr="http://dentalimplantszone.com/wp-content/uploads/2011/08/dental-implant-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308" y="4269396"/>
            <a:ext cx="2452096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Moonlight</Template>
  <TotalTime>2787</TotalTime>
  <Words>1009</Words>
  <Application>Microsoft Office PowerPoint</Application>
  <PresentationFormat>如螢幕大小 (4:3)</PresentationFormat>
  <Paragraphs>274</Paragraphs>
  <Slides>48</Slides>
  <Notes>48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Moonlight</vt:lpstr>
      <vt:lpstr>職涯大師</vt:lpstr>
      <vt:lpstr>修修補補的工作</vt:lpstr>
      <vt:lpstr>牙科醫師</vt:lpstr>
      <vt:lpstr>牙醫師的工作</vt:lpstr>
      <vt:lpstr>兒童牙科</vt:lpstr>
      <vt:lpstr>口腔外科</vt:lpstr>
      <vt:lpstr>牙科放射線</vt:lpstr>
      <vt:lpstr>牙體復形</vt:lpstr>
      <vt:lpstr>補綴科</vt:lpstr>
      <vt:lpstr>牙髓病科</vt:lpstr>
      <vt:lpstr>牙周病科</vt:lpstr>
      <vt:lpstr>齒列矯正科</vt:lpstr>
      <vt:lpstr>口腔病理科</vt:lpstr>
      <vt:lpstr>哪些人適合這個工作？</vt:lpstr>
      <vt:lpstr>拼組模型</vt:lpstr>
      <vt:lpstr>喜愛裁縫</vt:lpstr>
      <vt:lpstr>愛玩積木</vt:lpstr>
      <vt:lpstr>喜歡畫畫</vt:lpstr>
      <vt:lpstr>擅長工藝</vt:lpstr>
      <vt:lpstr>雕刻精細</vt:lpstr>
      <vt:lpstr>黏土塑形</vt:lpstr>
      <vt:lpstr>會用起子和板手</vt:lpstr>
      <vt:lpstr>牙醫師</vt:lpstr>
      <vt:lpstr>每年入學人數</vt:lpstr>
      <vt:lpstr>每年入學人數</vt:lpstr>
      <vt:lpstr>台大牙醫學系學生現況(100學年度)</vt:lpstr>
      <vt:lpstr>進入台大牙醫學系</vt:lpstr>
      <vt:lpstr>考試科目</vt:lpstr>
      <vt:lpstr>投影片 29</vt:lpstr>
      <vt:lpstr>牙醫修業年限</vt:lpstr>
      <vt:lpstr>牙醫學系學程規劃</vt:lpstr>
      <vt:lpstr>牙醫學系學程規劃</vt:lpstr>
      <vt:lpstr>牙醫學系課程</vt:lpstr>
      <vt:lpstr>投影片 34</vt:lpstr>
      <vt:lpstr>投影片 35</vt:lpstr>
      <vt:lpstr>投影片 36</vt:lpstr>
      <vt:lpstr>大學教育與畢業後培育</vt:lpstr>
      <vt:lpstr>牙醫執業人數</vt:lpstr>
      <vt:lpstr>牙醫師服務人數</vt:lpstr>
      <vt:lpstr>服務類型</vt:lpstr>
      <vt:lpstr>工作時數</vt:lpstr>
      <vt:lpstr>做出正確的選擇</vt:lpstr>
      <vt:lpstr>做出正確的選擇</vt:lpstr>
      <vt:lpstr>往後的日子</vt:lpstr>
      <vt:lpstr>還是</vt:lpstr>
      <vt:lpstr>這個工作適合你（妳）嗎？</vt:lpstr>
      <vt:lpstr>臺大小小牙醫營</vt:lpstr>
      <vt:lpstr>台大牙醫營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職涯大師系列</dc:title>
  <dc:creator>Lee</dc:creator>
  <cp:lastModifiedBy>lms</cp:lastModifiedBy>
  <cp:revision>180</cp:revision>
  <dcterms:created xsi:type="dcterms:W3CDTF">2011-10-08T07:22:16Z</dcterms:created>
  <dcterms:modified xsi:type="dcterms:W3CDTF">2012-06-04T04:19:06Z</dcterms:modified>
</cp:coreProperties>
</file>