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43" r:id="rId2"/>
    <p:sldId id="449" r:id="rId3"/>
    <p:sldId id="450" r:id="rId4"/>
    <p:sldId id="451" r:id="rId5"/>
    <p:sldId id="459" r:id="rId6"/>
    <p:sldId id="452" r:id="rId7"/>
    <p:sldId id="453" r:id="rId8"/>
    <p:sldId id="447" r:id="rId9"/>
    <p:sldId id="456" r:id="rId10"/>
    <p:sldId id="457" r:id="rId11"/>
    <p:sldId id="458" r:id="rId12"/>
    <p:sldId id="446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33CC33"/>
    <a:srgbClr val="CCFFFF"/>
    <a:srgbClr val="4F81BD"/>
    <a:srgbClr val="33CCCC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88976" autoAdjust="0"/>
  </p:normalViewPr>
  <p:slideViewPr>
    <p:cSldViewPr>
      <p:cViewPr>
        <p:scale>
          <a:sx n="80" d="100"/>
          <a:sy n="80" d="100"/>
        </p:scale>
        <p:origin x="-7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03325-1277-467C-A4CE-416D595A6B79}" type="doc">
      <dgm:prSet loTypeId="urn:microsoft.com/office/officeart/2005/8/layout/radial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2D6F46F2-5F58-49A1-88D4-7681D500B41C}">
      <dgm:prSet phldrT="[文字]"/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TMCA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B55410A-4F41-49B0-9B1D-B2D5AA44FC0C}" type="parTrans" cxnId="{E600FE0A-3BEA-4BAE-8AFC-1BD0961CF71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19D4C5D-82F6-4B54-9B2E-DD0220F99B19}" type="sibTrans" cxnId="{E600FE0A-3BEA-4BAE-8AFC-1BD0961CF71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43C3205-0741-486C-B38A-E8D2EAFE1017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廣告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9D91C24-623D-48B0-8C10-2FF14BCABFB1}" type="parTrans" cxnId="{B4A9852B-E6F2-45DD-AE85-958640A1E41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515158D-63F8-4FCA-8654-A8A0C2445A3B}" type="sibTrans" cxnId="{B4A9852B-E6F2-45DD-AE85-958640A1E41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92C0BA-AADA-4017-B039-8B9B69DAA90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公關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EE369E2-DA74-4E50-B34A-85D85D242CFC}" type="parTrans" cxnId="{FF09C216-4CB8-4C64-A208-C79A47EB29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CF07A8E-8E4C-4931-B042-8CA4214CA9AB}" type="sibTrans" cxnId="{FF09C216-4CB8-4C64-A208-C79A47EB298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7863944-472A-4247-9FAD-E03EDA548D3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網路</a:t>
          </a:r>
          <a:endParaRPr lang="en-US" altLang="zh-TW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行銷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B3ED385-634A-4523-A71B-5CBFA871B253}" type="parTrans" cxnId="{C51F75D0-B040-4399-8A58-189163994DE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3DA95D-14D6-4292-BB10-E5AB3B39C4A0}" type="sibTrans" cxnId="{C51F75D0-B040-4399-8A58-189163994DE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9E6332-66B8-498C-A048-0F5D67B751D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媒體</a:t>
          </a:r>
          <a:endParaRPr lang="en-US" altLang="zh-TW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服務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ED2305D-2237-4641-988B-C02455D37C63}" type="parTrans" cxnId="{FB755CE7-FE6A-4949-960B-C634BDE4422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79BC07C-44D0-4A2B-957A-0CDF48710665}" type="sibTrans" cxnId="{FB755CE7-FE6A-4949-960B-C634BDE4422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6A55EC7-304D-4475-9277-6AA05878367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6BE2356-9231-496C-BCEA-8A7F3E33ADB3}" type="parTrans" cxnId="{A29BE3F1-E031-43C1-B528-B178DC9058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7BDA7C-1C96-4E72-A30E-62F3A6ED75FF}" type="sibTrans" cxnId="{A29BE3F1-E031-43C1-B528-B178DC9058C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4A44582-6D3A-4BC0-83D0-DEA84E46DA3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學界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E0037EC-38E6-4888-A14B-EBDB98BCCABF}" type="parTrans" cxnId="{C2E1C9C7-20E4-4258-9A82-2D6ACC868B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9ECCE00-243E-412D-9DCD-85251AC179CD}" type="sibTrans" cxnId="{C2E1C9C7-20E4-4258-9A82-2D6ACC868B5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CB2FE6F-7FA1-4DBD-912E-16F85B8F55DA}" type="pres">
      <dgm:prSet presAssocID="{7D503325-1277-467C-A4CE-416D595A6B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3E4D14-44C6-4A5A-9409-7142B0231294}" type="pres">
      <dgm:prSet presAssocID="{7D503325-1277-467C-A4CE-416D595A6B79}" presName="radial" presStyleCnt="0">
        <dgm:presLayoutVars>
          <dgm:animLvl val="ctr"/>
        </dgm:presLayoutVars>
      </dgm:prSet>
      <dgm:spPr/>
    </dgm:pt>
    <dgm:pt modelId="{A438235F-6389-458B-A039-CB89B6B53E71}" type="pres">
      <dgm:prSet presAssocID="{2D6F46F2-5F58-49A1-88D4-7681D500B41C}" presName="centerShape" presStyleLbl="vennNode1" presStyleIdx="0" presStyleCnt="7"/>
      <dgm:spPr/>
      <dgm:t>
        <a:bodyPr/>
        <a:lstStyle/>
        <a:p>
          <a:endParaRPr lang="zh-TW" altLang="en-US"/>
        </a:p>
      </dgm:t>
    </dgm:pt>
    <dgm:pt modelId="{398890B0-8185-47C5-BD10-1F3B3BDB0104}" type="pres">
      <dgm:prSet presAssocID="{543C3205-0741-486C-B38A-E8D2EAFE1017}" presName="node" presStyleLbl="vennNode1" presStyleIdx="1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496E96-D8AB-44E5-82BC-7FC4D43C7223}" type="pres">
      <dgm:prSet presAssocID="{C692C0BA-AADA-4017-B039-8B9B69DAA90F}" presName="node" presStyleLbl="vennNode1" presStyleIdx="2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07A2F6-D22E-4A41-B0B7-30FDDF8A0012}" type="pres">
      <dgm:prSet presAssocID="{37863944-472A-4247-9FAD-E03EDA548D32}" presName="node" presStyleLbl="vennNode1" presStyleIdx="3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E8F4CB-9C08-449B-9DA4-5E3FB17BA7FD}" type="pres">
      <dgm:prSet presAssocID="{C19E6332-66B8-498C-A048-0F5D67B751D2}" presName="node" presStyleLbl="vennNode1" presStyleIdx="4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7476F7-EAFA-4095-9AAA-E287ADF3C47E}" type="pres">
      <dgm:prSet presAssocID="{66A55EC7-304D-4475-9277-6AA05878367A}" presName="node" presStyleLbl="vennNode1" presStyleIdx="5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05600-3F5F-486B-9F80-9488BCE55D06}" type="pres">
      <dgm:prSet presAssocID="{94A44582-6D3A-4BC0-83D0-DEA84E46DA3E}" presName="node" presStyleLbl="vennNode1" presStyleIdx="6" presStyleCnt="7" custScaleX="130074" custScaleY="1300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05131B-EF73-4E51-9145-AA8A0C6BE9CF}" type="presOf" srcId="{7D503325-1277-467C-A4CE-416D595A6B79}" destId="{FCB2FE6F-7FA1-4DBD-912E-16F85B8F55DA}" srcOrd="0" destOrd="0" presId="urn:microsoft.com/office/officeart/2005/8/layout/radial3"/>
    <dgm:cxn modelId="{B4A9852B-E6F2-45DD-AE85-958640A1E413}" srcId="{2D6F46F2-5F58-49A1-88D4-7681D500B41C}" destId="{543C3205-0741-486C-B38A-E8D2EAFE1017}" srcOrd="0" destOrd="0" parTransId="{E9D91C24-623D-48B0-8C10-2FF14BCABFB1}" sibTransId="{D515158D-63F8-4FCA-8654-A8A0C2445A3B}"/>
    <dgm:cxn modelId="{C2E1C9C7-20E4-4258-9A82-2D6ACC868B58}" srcId="{2D6F46F2-5F58-49A1-88D4-7681D500B41C}" destId="{94A44582-6D3A-4BC0-83D0-DEA84E46DA3E}" srcOrd="5" destOrd="0" parTransId="{FE0037EC-38E6-4888-A14B-EBDB98BCCABF}" sibTransId="{89ECCE00-243E-412D-9DCD-85251AC179CD}"/>
    <dgm:cxn modelId="{5BF57B2D-83AC-4163-B089-701855075567}" type="presOf" srcId="{543C3205-0741-486C-B38A-E8D2EAFE1017}" destId="{398890B0-8185-47C5-BD10-1F3B3BDB0104}" srcOrd="0" destOrd="0" presId="urn:microsoft.com/office/officeart/2005/8/layout/radial3"/>
    <dgm:cxn modelId="{D67E14E0-4D47-4B15-8D5D-4F9F8538E95D}" type="presOf" srcId="{2D6F46F2-5F58-49A1-88D4-7681D500B41C}" destId="{A438235F-6389-458B-A039-CB89B6B53E71}" srcOrd="0" destOrd="0" presId="urn:microsoft.com/office/officeart/2005/8/layout/radial3"/>
    <dgm:cxn modelId="{FB755CE7-FE6A-4949-960B-C634BDE44222}" srcId="{2D6F46F2-5F58-49A1-88D4-7681D500B41C}" destId="{C19E6332-66B8-498C-A048-0F5D67B751D2}" srcOrd="3" destOrd="0" parTransId="{0ED2305D-2237-4641-988B-C02455D37C63}" sibTransId="{979BC07C-44D0-4A2B-957A-0CDF48710665}"/>
    <dgm:cxn modelId="{A29BE3F1-E031-43C1-B528-B178DC9058C3}" srcId="{2D6F46F2-5F58-49A1-88D4-7681D500B41C}" destId="{66A55EC7-304D-4475-9277-6AA05878367A}" srcOrd="4" destOrd="0" parTransId="{B6BE2356-9231-496C-BCEA-8A7F3E33ADB3}" sibTransId="{2A7BDA7C-1C96-4E72-A30E-62F3A6ED75FF}"/>
    <dgm:cxn modelId="{46DBB466-9AB5-415D-BEFA-E60AACC21B34}" type="presOf" srcId="{C692C0BA-AADA-4017-B039-8B9B69DAA90F}" destId="{1A496E96-D8AB-44E5-82BC-7FC4D43C7223}" srcOrd="0" destOrd="0" presId="urn:microsoft.com/office/officeart/2005/8/layout/radial3"/>
    <dgm:cxn modelId="{E600FE0A-3BEA-4BAE-8AFC-1BD0961CF717}" srcId="{7D503325-1277-467C-A4CE-416D595A6B79}" destId="{2D6F46F2-5F58-49A1-88D4-7681D500B41C}" srcOrd="0" destOrd="0" parTransId="{4B55410A-4F41-49B0-9B1D-B2D5AA44FC0C}" sibTransId="{919D4C5D-82F6-4B54-9B2E-DD0220F99B19}"/>
    <dgm:cxn modelId="{C51F75D0-B040-4399-8A58-189163994DEE}" srcId="{2D6F46F2-5F58-49A1-88D4-7681D500B41C}" destId="{37863944-472A-4247-9FAD-E03EDA548D32}" srcOrd="2" destOrd="0" parTransId="{AB3ED385-634A-4523-A71B-5CBFA871B253}" sibTransId="{983DA95D-14D6-4292-BB10-E5AB3B39C4A0}"/>
    <dgm:cxn modelId="{94A84929-66C3-4D1A-A7A4-6A979ED18569}" type="presOf" srcId="{66A55EC7-304D-4475-9277-6AA05878367A}" destId="{867476F7-EAFA-4095-9AAA-E287ADF3C47E}" srcOrd="0" destOrd="0" presId="urn:microsoft.com/office/officeart/2005/8/layout/radial3"/>
    <dgm:cxn modelId="{30A8DDE6-9517-4F70-AC9C-4F8CA2CCCA6C}" type="presOf" srcId="{94A44582-6D3A-4BC0-83D0-DEA84E46DA3E}" destId="{8BE05600-3F5F-486B-9F80-9488BCE55D06}" srcOrd="0" destOrd="0" presId="urn:microsoft.com/office/officeart/2005/8/layout/radial3"/>
    <dgm:cxn modelId="{F342870A-5477-4CA3-95E7-754824B826BA}" type="presOf" srcId="{C19E6332-66B8-498C-A048-0F5D67B751D2}" destId="{36E8F4CB-9C08-449B-9DA4-5E3FB17BA7FD}" srcOrd="0" destOrd="0" presId="urn:microsoft.com/office/officeart/2005/8/layout/radial3"/>
    <dgm:cxn modelId="{FF09C216-4CB8-4C64-A208-C79A47EB298C}" srcId="{2D6F46F2-5F58-49A1-88D4-7681D500B41C}" destId="{C692C0BA-AADA-4017-B039-8B9B69DAA90F}" srcOrd="1" destOrd="0" parTransId="{4EE369E2-DA74-4E50-B34A-85D85D242CFC}" sibTransId="{2CF07A8E-8E4C-4931-B042-8CA4214CA9AB}"/>
    <dgm:cxn modelId="{53CD583A-BA47-468A-82C5-219DB4A18839}" type="presOf" srcId="{37863944-472A-4247-9FAD-E03EDA548D32}" destId="{1807A2F6-D22E-4A41-B0B7-30FDDF8A0012}" srcOrd="0" destOrd="0" presId="urn:microsoft.com/office/officeart/2005/8/layout/radial3"/>
    <dgm:cxn modelId="{BB7CEA43-2846-4649-AAE1-964262ED14EA}" type="presParOf" srcId="{FCB2FE6F-7FA1-4DBD-912E-16F85B8F55DA}" destId="{E53E4D14-44C6-4A5A-9409-7142B0231294}" srcOrd="0" destOrd="0" presId="urn:microsoft.com/office/officeart/2005/8/layout/radial3"/>
    <dgm:cxn modelId="{01CC17CF-64D5-4F00-A763-ECF3AC746792}" type="presParOf" srcId="{E53E4D14-44C6-4A5A-9409-7142B0231294}" destId="{A438235F-6389-458B-A039-CB89B6B53E71}" srcOrd="0" destOrd="0" presId="urn:microsoft.com/office/officeart/2005/8/layout/radial3"/>
    <dgm:cxn modelId="{78CBA81E-8E38-4DD6-A03A-C3A882103801}" type="presParOf" srcId="{E53E4D14-44C6-4A5A-9409-7142B0231294}" destId="{398890B0-8185-47C5-BD10-1F3B3BDB0104}" srcOrd="1" destOrd="0" presId="urn:microsoft.com/office/officeart/2005/8/layout/radial3"/>
    <dgm:cxn modelId="{BA069F08-5267-45A7-B92D-7E65A21EFC00}" type="presParOf" srcId="{E53E4D14-44C6-4A5A-9409-7142B0231294}" destId="{1A496E96-D8AB-44E5-82BC-7FC4D43C7223}" srcOrd="2" destOrd="0" presId="urn:microsoft.com/office/officeart/2005/8/layout/radial3"/>
    <dgm:cxn modelId="{92FD0E54-0C30-45B6-A6F3-F864136E22F6}" type="presParOf" srcId="{E53E4D14-44C6-4A5A-9409-7142B0231294}" destId="{1807A2F6-D22E-4A41-B0B7-30FDDF8A0012}" srcOrd="3" destOrd="0" presId="urn:microsoft.com/office/officeart/2005/8/layout/radial3"/>
    <dgm:cxn modelId="{A2FFA7E8-C5E3-41BA-B018-2F4DFE8D74CE}" type="presParOf" srcId="{E53E4D14-44C6-4A5A-9409-7142B0231294}" destId="{36E8F4CB-9C08-449B-9DA4-5E3FB17BA7FD}" srcOrd="4" destOrd="0" presId="urn:microsoft.com/office/officeart/2005/8/layout/radial3"/>
    <dgm:cxn modelId="{A317652A-3B5A-4702-9C7E-F8720EC920AB}" type="presParOf" srcId="{E53E4D14-44C6-4A5A-9409-7142B0231294}" destId="{867476F7-EAFA-4095-9AAA-E287ADF3C47E}" srcOrd="5" destOrd="0" presId="urn:microsoft.com/office/officeart/2005/8/layout/radial3"/>
    <dgm:cxn modelId="{27F363FA-F8D0-4ACB-829F-631EBF289540}" type="presParOf" srcId="{E53E4D14-44C6-4A5A-9409-7142B0231294}" destId="{8BE05600-3F5F-486B-9F80-9488BCE55D0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8235F-6389-458B-A039-CB89B6B53E71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500" kern="1200" dirty="0" smtClean="0">
              <a:latin typeface="微軟正黑體" pitchFamily="34" charset="-120"/>
              <a:ea typeface="微軟正黑體" pitchFamily="34" charset="-120"/>
            </a:rPr>
            <a:t>TMCA</a:t>
          </a:r>
          <a:endParaRPr lang="zh-TW" altLang="en-US" sz="4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27205" y="1375386"/>
        <a:ext cx="1775189" cy="1775189"/>
      </dsp:txXfrm>
    </dsp:sp>
    <dsp:sp modelId="{398890B0-8185-47C5-BD10-1F3B3BDB0104}">
      <dsp:nvSpPr>
        <dsp:cNvPr id="0" name=""/>
        <dsp:cNvSpPr/>
      </dsp:nvSpPr>
      <dsp:spPr>
        <a:xfrm>
          <a:off x="3298424" y="-188303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廣告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37535" y="50808"/>
        <a:ext cx="1154528" cy="1154528"/>
      </dsp:txXfrm>
    </dsp:sp>
    <dsp:sp modelId="{1A496E96-D8AB-44E5-82BC-7FC4D43C7223}">
      <dsp:nvSpPr>
        <dsp:cNvPr id="0" name=""/>
        <dsp:cNvSpPr/>
      </dsp:nvSpPr>
      <dsp:spPr>
        <a:xfrm>
          <a:off x="4714297" y="629151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公關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53408" y="868262"/>
        <a:ext cx="1154528" cy="1154528"/>
      </dsp:txXfrm>
    </dsp:sp>
    <dsp:sp modelId="{1807A2F6-D22E-4A41-B0B7-30FDDF8A0012}">
      <dsp:nvSpPr>
        <dsp:cNvPr id="0" name=""/>
        <dsp:cNvSpPr/>
      </dsp:nvSpPr>
      <dsp:spPr>
        <a:xfrm>
          <a:off x="4714297" y="2264060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網路</a:t>
          </a:r>
          <a:endParaRPr lang="en-US" altLang="zh-TW" sz="22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行銷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953408" y="2503171"/>
        <a:ext cx="1154528" cy="1154528"/>
      </dsp:txXfrm>
    </dsp:sp>
    <dsp:sp modelId="{36E8F4CB-9C08-449B-9DA4-5E3FB17BA7FD}">
      <dsp:nvSpPr>
        <dsp:cNvPr id="0" name=""/>
        <dsp:cNvSpPr/>
      </dsp:nvSpPr>
      <dsp:spPr>
        <a:xfrm>
          <a:off x="3298424" y="3081515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媒體</a:t>
          </a:r>
          <a:endParaRPr lang="en-US" altLang="zh-TW" sz="22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服務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537535" y="3320626"/>
        <a:ext cx="1154528" cy="1154528"/>
      </dsp:txXfrm>
    </dsp:sp>
    <dsp:sp modelId="{867476F7-EAFA-4095-9AAA-E287ADF3C47E}">
      <dsp:nvSpPr>
        <dsp:cNvPr id="0" name=""/>
        <dsp:cNvSpPr/>
      </dsp:nvSpPr>
      <dsp:spPr>
        <a:xfrm>
          <a:off x="1882551" y="2264060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設計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1662" y="2503171"/>
        <a:ext cx="1154528" cy="1154528"/>
      </dsp:txXfrm>
    </dsp:sp>
    <dsp:sp modelId="{8BE05600-3F5F-486B-9F80-9488BCE55D06}">
      <dsp:nvSpPr>
        <dsp:cNvPr id="0" name=""/>
        <dsp:cNvSpPr/>
      </dsp:nvSpPr>
      <dsp:spPr>
        <a:xfrm>
          <a:off x="1882551" y="629151"/>
          <a:ext cx="1632750" cy="163275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學界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21662" y="868262"/>
        <a:ext cx="1154528" cy="1154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F785D-8147-4750-8088-BECBF5D4E516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2E9CE-E4EA-4DA5-A5EA-7CD2BD8F9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50100-60FC-4613-81EB-FC13BE7FBD71}" type="datetimeFigureOut">
              <a:rPr lang="en-US" smtClean="0"/>
              <a:pPr/>
              <a:t>5/19/2011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8EC5E-F715-496C-9AA8-57A5A5DB3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OMD logo (high resolution_oct21'05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6358573"/>
            <a:ext cx="1115568" cy="319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631850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Proven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Partnership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Proven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99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99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99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99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99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rain.com.tw/News/NewsPublicContent.aspx?ID=154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rain.com.tw/News/NewsPublicContent.aspx?ID=154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mca.org.tw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zh-TW" sz="4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台灣行銷傳播專業</a:t>
            </a: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認證</a:t>
            </a:r>
            <a:r>
              <a:rPr lang="zh-TW" altLang="en-US" sz="4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協會</a:t>
            </a:r>
            <a:r>
              <a:rPr lang="en-US" altLang="zh-TW" sz="4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sz="2200" dirty="0" smtClean="0">
                <a:solidFill>
                  <a:srgbClr val="FF0000"/>
                </a:solidFill>
                <a:ea typeface="標楷體" pitchFamily="65" charset="-120"/>
              </a:rPr>
              <a:t>T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AIWAN</a:t>
            </a:r>
            <a:r>
              <a:rPr lang="zh-TW" altLang="en-US" sz="2200" dirty="0" smtClean="0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 sz="2200" dirty="0" smtClean="0">
                <a:solidFill>
                  <a:srgbClr val="FF0000"/>
                </a:solidFill>
                <a:ea typeface="標楷體" pitchFamily="65" charset="-120"/>
              </a:rPr>
              <a:t>M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ARCOM</a:t>
            </a:r>
            <a:r>
              <a:rPr lang="zh-TW" altLang="en-US" sz="2200" dirty="0" smtClean="0">
                <a:solidFill>
                  <a:schemeClr val="tx1"/>
                </a:solidFill>
                <a:ea typeface="標楷體" pitchFamily="65" charset="-120"/>
              </a:rPr>
              <a:t>  </a:t>
            </a:r>
            <a:r>
              <a:rPr lang="en-US" altLang="zh-TW" sz="2200" dirty="0" smtClean="0">
                <a:solidFill>
                  <a:srgbClr val="FF0000"/>
                </a:solidFill>
                <a:ea typeface="標楷體" pitchFamily="65" charset="-120"/>
              </a:rPr>
              <a:t>C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ERTIFICATION  </a:t>
            </a:r>
            <a:r>
              <a:rPr lang="en-US" altLang="zh-TW" sz="2200" dirty="0" smtClean="0">
                <a:solidFill>
                  <a:srgbClr val="FF0000"/>
                </a:solidFill>
                <a:ea typeface="標楷體" pitchFamily="65" charset="-120"/>
              </a:rPr>
              <a:t>A</a:t>
            </a:r>
            <a:r>
              <a:rPr lang="en-US" altLang="zh-TW" sz="2200" dirty="0" smtClean="0">
                <a:solidFill>
                  <a:schemeClr val="tx1"/>
                </a:solidFill>
                <a:ea typeface="標楷體" pitchFamily="65" charset="-120"/>
              </a:rPr>
              <a:t>SSOCIATION)</a:t>
            </a:r>
            <a:endParaRPr lang="zh-TW" altLang="en-US" sz="22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May 24</a:t>
            </a:r>
            <a:r>
              <a:rPr lang="en-US" altLang="zh-TW" baseline="30000" dirty="0" smtClean="0">
                <a:solidFill>
                  <a:schemeClr val="tx1"/>
                </a:solidFill>
              </a:rPr>
              <a:t>th</a:t>
            </a:r>
            <a:r>
              <a:rPr lang="en-US" altLang="zh-TW" dirty="0" smtClean="0">
                <a:solidFill>
                  <a:schemeClr val="tx1"/>
                </a:solidFill>
              </a:rPr>
              <a:t>  , 2011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3" descr="TMCA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3" y="609600"/>
            <a:ext cx="2185987" cy="24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ea typeface="標楷體" pitchFamily="65" charset="-120"/>
              </a:rPr>
              <a:t>協會活動報導</a:t>
            </a:r>
            <a:r>
              <a:rPr lang="en-US" altLang="zh-TW" sz="4000" dirty="0" smtClean="0">
                <a:ea typeface="標楷體" pitchFamily="65" charset="-120"/>
              </a:rPr>
              <a:t>(1/2)</a:t>
            </a:r>
            <a:endParaRPr lang="zh-TW" altLang="en-US" sz="4000" dirty="0" smtClean="0">
              <a:ea typeface="標楷體" pitchFamily="65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07950" y="1447800"/>
            <a:ext cx="8229600" cy="4525963"/>
          </a:xfrm>
        </p:spPr>
        <p:txBody>
          <a:bodyPr/>
          <a:lstStyle/>
          <a:p>
            <a:r>
              <a:rPr lang="zh-TW" altLang="zh-TW" sz="2800" dirty="0" smtClean="0">
                <a:ea typeface="標楷體" pitchFamily="65" charset="-120"/>
                <a:hlinkClick r:id="rId2"/>
              </a:rPr>
              <a:t>進入行銷傳播產業捷徑大公開〈上〉</a:t>
            </a:r>
            <a:r>
              <a:rPr lang="en-US" altLang="zh-TW" sz="2800" dirty="0" smtClean="0">
                <a:ea typeface="標楷體" pitchFamily="65" charset="-120"/>
              </a:rPr>
              <a:t> </a:t>
            </a:r>
            <a:r>
              <a:rPr lang="en-US" altLang="zh-TW" sz="1400" dirty="0" smtClean="0">
                <a:ea typeface="標楷體" pitchFamily="65" charset="-120"/>
              </a:rPr>
              <a:t>(</a:t>
            </a:r>
            <a:r>
              <a:rPr lang="zh-TW" altLang="en-US" sz="1400" dirty="0" smtClean="0">
                <a:ea typeface="標楷體" pitchFamily="65" charset="-120"/>
              </a:rPr>
              <a:t>動腦網站</a:t>
            </a:r>
            <a:r>
              <a:rPr lang="en-US" altLang="zh-TW" sz="1400" dirty="0" smtClean="0">
                <a:ea typeface="標楷體" pitchFamily="65" charset="-120"/>
              </a:rPr>
              <a:t>4/21)</a:t>
            </a:r>
            <a:endParaRPr lang="en-US" altLang="zh-TW" dirty="0" smtClean="0"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ea typeface="標楷體" pitchFamily="65" charset="-120"/>
              </a:rPr>
              <a:t>行銷傳播產業面臨人才嚴重流失，開始願意培育社會新鮮人進入產業，也希望藉由認證機制，幫助沒經驗的新鮮人突顯自身長處</a:t>
            </a:r>
            <a:endParaRPr lang="en-US" altLang="zh-TW" sz="2400" dirty="0" smtClean="0">
              <a:ea typeface="標楷體" pitchFamily="65" charset="-120"/>
              <a:hlinkClick r:id="rId2"/>
            </a:endParaRPr>
          </a:p>
          <a:p>
            <a:pPr>
              <a:buFont typeface="Arial" charset="0"/>
              <a:buNone/>
            </a:pPr>
            <a:endParaRPr lang="zh-TW" altLang="en-US" dirty="0" smtClean="0">
              <a:ea typeface="標楷體" pitchFamily="65" charset="-120"/>
            </a:endParaRPr>
          </a:p>
        </p:txBody>
      </p:sp>
      <p:pic>
        <p:nvPicPr>
          <p:cNvPr id="11268" name="圖片 5" descr="IMG_35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4" y="3276600"/>
            <a:ext cx="4620708" cy="292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圖片 4" descr="IMG_35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" y="3276600"/>
            <a:ext cx="4390128" cy="292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0" descr="TMCA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4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ea typeface="標楷體" pitchFamily="65" charset="-120"/>
              </a:rPr>
              <a:t>協會活動報導</a:t>
            </a:r>
            <a:r>
              <a:rPr lang="en-US" altLang="zh-TW" sz="4000" dirty="0" smtClean="0">
                <a:ea typeface="標楷體" pitchFamily="65" charset="-120"/>
              </a:rPr>
              <a:t>(2/2)</a:t>
            </a:r>
            <a:endParaRPr lang="zh-TW" altLang="en-US" sz="4000" dirty="0" smtClean="0">
              <a:ea typeface="標楷體" pitchFamily="65" charset="-12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zh-TW" altLang="zh-TW" sz="2800" dirty="0" smtClean="0">
                <a:ea typeface="標楷體" pitchFamily="65" charset="-120"/>
                <a:hlinkClick r:id="rId2"/>
              </a:rPr>
              <a:t>進入行銷傳播產業捷徑大公開〈下〉</a:t>
            </a:r>
            <a:r>
              <a:rPr lang="en-US" altLang="zh-TW" sz="2800" dirty="0" smtClean="0">
                <a:ea typeface="標楷體" pitchFamily="65" charset="-120"/>
                <a:hlinkClick r:id="rId2"/>
              </a:rPr>
              <a:t> </a:t>
            </a:r>
            <a:r>
              <a:rPr lang="en-US" altLang="zh-TW" sz="1400" dirty="0" smtClean="0">
                <a:ea typeface="標楷體" pitchFamily="65" charset="-120"/>
              </a:rPr>
              <a:t>(</a:t>
            </a:r>
            <a:r>
              <a:rPr lang="zh-TW" altLang="en-US" sz="1400" dirty="0" smtClean="0">
                <a:ea typeface="標楷體" pitchFamily="65" charset="-120"/>
              </a:rPr>
              <a:t>動腦網站</a:t>
            </a:r>
            <a:r>
              <a:rPr lang="en-US" altLang="zh-TW" sz="1400" dirty="0" smtClean="0">
                <a:ea typeface="標楷體" pitchFamily="65" charset="-120"/>
              </a:rPr>
              <a:t>4/22)</a:t>
            </a:r>
            <a:r>
              <a:rPr lang="en-US" altLang="zh-TW" dirty="0" smtClean="0">
                <a:ea typeface="標楷體" pitchFamily="65" charset="-120"/>
              </a:rPr>
              <a:t> </a:t>
            </a:r>
            <a:endParaRPr lang="zh-TW" altLang="zh-TW" dirty="0" smtClean="0"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ea typeface="標楷體" pitchFamily="65" charset="-120"/>
              </a:rPr>
              <a:t>廣告公司、媒體服務公司及公關公司，這幾年需要大量數位人才。突顯公司為什麼用你的理由，多累積作品集有很大的加分</a:t>
            </a:r>
            <a:r>
              <a:rPr lang="zh-TW" altLang="en-US" sz="2400" dirty="0" smtClean="0">
                <a:ea typeface="標楷體" pitchFamily="65" charset="-120"/>
              </a:rPr>
              <a:t>效果</a:t>
            </a:r>
            <a:endParaRPr lang="zh-TW" altLang="en-US" sz="2400" dirty="0" smtClean="0">
              <a:ea typeface="標楷體" pitchFamily="65" charset="-120"/>
            </a:endParaRPr>
          </a:p>
        </p:txBody>
      </p:sp>
      <p:pic>
        <p:nvPicPr>
          <p:cNvPr id="12292" name="圖片 3" descr="IMG_35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4834"/>
            <a:ext cx="42291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4" descr="R104216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1" r="7475" b="9052"/>
          <a:stretch>
            <a:fillRect/>
          </a:stretch>
        </p:blipFill>
        <p:spPr bwMode="auto">
          <a:xfrm>
            <a:off x="4800600" y="3429000"/>
            <a:ext cx="3797300" cy="281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0" descr="TMCA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00" y="-4953000"/>
            <a:ext cx="9962084" cy="1119647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0215" y="713094"/>
            <a:ext cx="46987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行銷傳播產業人資座談會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38800" y="381000"/>
            <a:ext cx="2904300" cy="5146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096000" y="5689475"/>
            <a:ext cx="232198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70C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動腦雜誌 </a:t>
            </a:r>
            <a:r>
              <a:rPr lang="en-US" altLang="zh-TW" dirty="0" smtClean="0">
                <a:solidFill>
                  <a:srgbClr val="0070C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2011.5</a:t>
            </a:r>
            <a:r>
              <a:rPr lang="zh-TW" altLang="en-US" dirty="0" smtClean="0">
                <a:solidFill>
                  <a:srgbClr val="0070C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月</a:t>
            </a:r>
            <a:r>
              <a:rPr lang="zh-TW" altLang="en-US" dirty="0">
                <a:solidFill>
                  <a:srgbClr val="0070C0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號</a:t>
            </a:r>
          </a:p>
        </p:txBody>
      </p:sp>
      <p:pic>
        <p:nvPicPr>
          <p:cNvPr id="10" name="Picture 2" descr="IMG_35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0505"/>
            <a:ext cx="5257801" cy="3521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54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dirty="0" smtClean="0"/>
              <a:t>TMCA</a:t>
            </a:r>
            <a:endParaRPr lang="zh-TW" altLang="en-US" sz="4000" dirty="0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</a:rPr>
              <a:t>成立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</a:rPr>
              <a:t>時間</a:t>
            </a:r>
            <a:r>
              <a:rPr lang="zh-TW" altLang="en-US" sz="3200" dirty="0" smtClean="0">
                <a:ea typeface="標楷體" pitchFamily="65" charset="-120"/>
              </a:rPr>
              <a:t>：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TW" sz="3200" dirty="0" smtClean="0">
                <a:ea typeface="標楷體" pitchFamily="65" charset="-120"/>
              </a:rPr>
              <a:t>2008</a:t>
            </a:r>
            <a:r>
              <a:rPr lang="zh-TW" altLang="en-US" sz="3200" dirty="0" smtClean="0">
                <a:ea typeface="標楷體" pitchFamily="65" charset="-120"/>
              </a:rPr>
              <a:t>年</a:t>
            </a:r>
            <a:r>
              <a:rPr lang="en-US" altLang="zh-TW" sz="3200" dirty="0" smtClean="0">
                <a:ea typeface="標楷體" pitchFamily="65" charset="-120"/>
              </a:rPr>
              <a:t>IAA</a:t>
            </a:r>
            <a:r>
              <a:rPr lang="zh-TW" altLang="en-US" sz="3200" dirty="0" smtClean="0">
                <a:ea typeface="標楷體" pitchFamily="65" charset="-120"/>
              </a:rPr>
              <a:t>台北分會主導、動腦雜誌協助籌備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TW" sz="3200" dirty="0" smtClean="0">
                <a:ea typeface="標楷體" pitchFamily="65" charset="-120"/>
              </a:rPr>
              <a:t>2009</a:t>
            </a:r>
            <a:r>
              <a:rPr lang="zh-TW" altLang="en-US" sz="3200" dirty="0" smtClean="0">
                <a:ea typeface="標楷體" pitchFamily="65" charset="-120"/>
              </a:rPr>
              <a:t>年</a:t>
            </a:r>
            <a:r>
              <a:rPr lang="en-US" altLang="zh-TW" sz="3200" dirty="0" smtClean="0">
                <a:ea typeface="標楷體" pitchFamily="65" charset="-120"/>
              </a:rPr>
              <a:t>12</a:t>
            </a:r>
            <a:r>
              <a:rPr lang="zh-TW" altLang="en-US" sz="3200" dirty="0" smtClean="0">
                <a:ea typeface="標楷體" pitchFamily="65" charset="-120"/>
              </a:rPr>
              <a:t>月</a:t>
            </a:r>
            <a:r>
              <a:rPr lang="en-US" altLang="zh-TW" sz="3200" dirty="0" smtClean="0">
                <a:ea typeface="標楷體" pitchFamily="65" charset="-120"/>
              </a:rPr>
              <a:t>28</a:t>
            </a:r>
            <a:r>
              <a:rPr lang="zh-TW" altLang="en-US" sz="3200" dirty="0" smtClean="0">
                <a:ea typeface="標楷體" pitchFamily="65" charset="-120"/>
              </a:rPr>
              <a:t>日成立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TW" sz="3200" dirty="0" smtClean="0">
                <a:ea typeface="標楷體" pitchFamily="65" charset="-120"/>
              </a:rPr>
              <a:t>2010</a:t>
            </a:r>
            <a:r>
              <a:rPr lang="zh-TW" altLang="en-US" sz="3200" dirty="0" smtClean="0">
                <a:ea typeface="標楷體" pitchFamily="65" charset="-120"/>
              </a:rPr>
              <a:t>年</a:t>
            </a:r>
            <a:r>
              <a:rPr lang="en-US" altLang="zh-TW" sz="3200" dirty="0" smtClean="0">
                <a:ea typeface="標楷體" pitchFamily="65" charset="-120"/>
              </a:rPr>
              <a:t>2</a:t>
            </a:r>
            <a:r>
              <a:rPr lang="zh-TW" altLang="en-US" sz="3200" dirty="0" smtClean="0">
                <a:ea typeface="標楷體" pitchFamily="65" charset="-120"/>
              </a:rPr>
              <a:t>月</a:t>
            </a:r>
            <a:r>
              <a:rPr lang="en-US" altLang="zh-TW" sz="3200" dirty="0" smtClean="0">
                <a:ea typeface="標楷體" pitchFamily="65" charset="-120"/>
              </a:rPr>
              <a:t>24</a:t>
            </a:r>
            <a:r>
              <a:rPr lang="zh-TW" altLang="en-US" sz="3200" dirty="0" smtClean="0">
                <a:ea typeface="標楷體" pitchFamily="65" charset="-120"/>
              </a:rPr>
              <a:t>日內政部審核通過</a:t>
            </a:r>
          </a:p>
        </p:txBody>
      </p:sp>
      <p:pic>
        <p:nvPicPr>
          <p:cNvPr id="3076" name="圖片 0" descr="TMC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6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dirty="0" smtClean="0"/>
              <a:t>TMCA</a:t>
            </a:r>
            <a:endParaRPr lang="zh-TW" altLang="en-US" sz="4000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成立目的：</a:t>
            </a:r>
            <a:r>
              <a:rPr lang="zh-TW" altLang="en-US" sz="3200" dirty="0" smtClean="0">
                <a:ea typeface="標楷體" pitchFamily="65" charset="-120"/>
              </a:rPr>
              <a:t>創立行銷傳播相關產業認證</a:t>
            </a:r>
            <a:r>
              <a:rPr lang="zh-TW" altLang="en-US" sz="3200" dirty="0" smtClean="0">
                <a:ea typeface="標楷體" pitchFamily="65" charset="-120"/>
              </a:rPr>
              <a:t>平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2327275" eaLnBrk="1" hangingPunct="1">
              <a:spcBef>
                <a:spcPts val="1200"/>
              </a:spcBef>
              <a:buNone/>
            </a:pPr>
            <a:r>
              <a:rPr lang="zh-TW" altLang="en-US" sz="3200" dirty="0" smtClean="0">
                <a:ea typeface="標楷體" pitchFamily="65" charset="-120"/>
              </a:rPr>
              <a:t>台</a:t>
            </a:r>
            <a:r>
              <a:rPr lang="zh-TW" altLang="en-US" sz="3200" dirty="0" smtClean="0">
                <a:ea typeface="標楷體" pitchFamily="65" charset="-120"/>
              </a:rPr>
              <a:t>，培育產業界所需人才</a:t>
            </a:r>
            <a:endParaRPr lang="en-US" altLang="zh-TW" sz="3200" dirty="0" smtClean="0"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成立宗旨：</a:t>
            </a:r>
            <a:r>
              <a:rPr lang="zh-TW" altLang="en-US" sz="3200" dirty="0" smtClean="0">
                <a:ea typeface="標楷體" pitchFamily="65" charset="-120"/>
              </a:rPr>
              <a:t>提升產業專業技術作業水準</a:t>
            </a:r>
            <a:r>
              <a:rPr lang="zh-TW" altLang="en-US" sz="3200" dirty="0" smtClean="0">
                <a:ea typeface="標楷體" pitchFamily="65" charset="-120"/>
              </a:rPr>
              <a:t>、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2327275" eaLnBrk="1" hangingPunct="1">
              <a:spcBef>
                <a:spcPts val="1200"/>
              </a:spcBef>
              <a:buNone/>
            </a:pPr>
            <a:r>
              <a:rPr lang="zh-TW" altLang="en-US" sz="3200" dirty="0" smtClean="0">
                <a:ea typeface="標楷體" pitchFamily="65" charset="-120"/>
              </a:rPr>
              <a:t>品質</a:t>
            </a:r>
            <a:r>
              <a:rPr lang="zh-TW" altLang="en-US" sz="3200" dirty="0" smtClean="0">
                <a:ea typeface="標楷體" pitchFamily="65" charset="-120"/>
              </a:rPr>
              <a:t>與倫理，拓展產業價值</a:t>
            </a:r>
            <a:endParaRPr lang="en-US" altLang="zh-TW" sz="3200" dirty="0" smtClean="0">
              <a:ea typeface="標楷體" pitchFamily="65" charset="-12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已取得全台灣相關行銷傳播協會共識</a:t>
            </a:r>
            <a:endParaRPr lang="en-US" altLang="zh-TW" sz="3200" dirty="0" smtClean="0">
              <a:solidFill>
                <a:srgbClr val="0000FF"/>
              </a:solidFill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zh-TW" sz="3200" dirty="0" smtClean="0">
                <a:ea typeface="標楷體" pitchFamily="65" charset="-120"/>
              </a:rPr>
              <a:t>4A</a:t>
            </a:r>
            <a:r>
              <a:rPr lang="zh-TW" altLang="en-US" sz="3200" dirty="0" smtClean="0">
                <a:ea typeface="標楷體" pitchFamily="65" charset="-120"/>
              </a:rPr>
              <a:t>、</a:t>
            </a:r>
            <a:r>
              <a:rPr lang="en-US" altLang="zh-TW" sz="3200" dirty="0" smtClean="0">
                <a:ea typeface="標楷體" pitchFamily="65" charset="-120"/>
              </a:rPr>
              <a:t>KAAA</a:t>
            </a:r>
            <a:r>
              <a:rPr lang="zh-TW" altLang="en-US" sz="3200" dirty="0" smtClean="0">
                <a:ea typeface="標楷體" pitchFamily="65" charset="-120"/>
              </a:rPr>
              <a:t>、</a:t>
            </a:r>
            <a:r>
              <a:rPr lang="en-US" altLang="zh-TW" sz="3200" dirty="0" smtClean="0">
                <a:ea typeface="標楷體" pitchFamily="65" charset="-120"/>
              </a:rPr>
              <a:t>PRA</a:t>
            </a:r>
            <a:r>
              <a:rPr lang="zh-TW" altLang="en-US" sz="3200" dirty="0" smtClean="0">
                <a:ea typeface="標楷體" pitchFamily="65" charset="-120"/>
              </a:rPr>
              <a:t>、</a:t>
            </a:r>
            <a:r>
              <a:rPr lang="en-US" altLang="zh-TW" sz="3200" dirty="0" smtClean="0">
                <a:ea typeface="標楷體" pitchFamily="65" charset="-120"/>
              </a:rPr>
              <a:t>TAA</a:t>
            </a:r>
            <a:r>
              <a:rPr lang="zh-TW" altLang="en-US" sz="3200" dirty="0" smtClean="0">
                <a:ea typeface="標楷體" pitchFamily="65" charset="-120"/>
              </a:rPr>
              <a:t>、中華民國平面設計協會</a:t>
            </a:r>
            <a:endParaRPr lang="en-US" altLang="zh-TW" sz="3200" dirty="0" smtClean="0">
              <a:ea typeface="標楷體" pitchFamily="65" charset="-120"/>
            </a:endParaRPr>
          </a:p>
        </p:txBody>
      </p:sp>
      <p:pic>
        <p:nvPicPr>
          <p:cNvPr id="4100" name="圖片 0" descr="TMC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sz="4000" dirty="0" smtClean="0"/>
              <a:t>TMCA</a:t>
            </a:r>
            <a:endParaRPr lang="zh-TW" altLang="en-US" sz="400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融合各產業專業，建立溝通橋梁</a:t>
            </a:r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757652"/>
              </p:ext>
            </p:extLst>
          </p:nvPr>
        </p:nvGraphicFramePr>
        <p:xfrm>
          <a:off x="2286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圖片 0" descr="TMCA-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公司會員名單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304800" y="1447800"/>
            <a:ext cx="8588375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廣告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公司</a:t>
            </a: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en-US" altLang="zh-TW" sz="2400" dirty="0" smtClean="0">
                <a:ea typeface="標楷體" pitchFamily="65" charset="-120"/>
              </a:rPr>
              <a:t>BBDO</a:t>
            </a:r>
            <a:r>
              <a:rPr lang="zh-TW" altLang="en-US" sz="2400" dirty="0" smtClean="0">
                <a:ea typeface="標楷體" pitchFamily="65" charset="-120"/>
              </a:rPr>
              <a:t>黃禾廣告、台灣電通、李奧</a:t>
            </a:r>
            <a:r>
              <a:rPr lang="zh-TW" altLang="en-US" sz="2400" dirty="0" smtClean="0">
                <a:ea typeface="標楷體" pitchFamily="65" charset="-120"/>
              </a:rPr>
              <a:t>貝</a:t>
            </a:r>
            <a:endParaRPr lang="en-US" altLang="zh-TW" sz="2400" dirty="0" smtClean="0">
              <a:ea typeface="標楷體" pitchFamily="65" charset="-120"/>
            </a:endParaRPr>
          </a:p>
          <a:p>
            <a:pPr marL="0" indent="1887538">
              <a:spcBef>
                <a:spcPts val="1200"/>
              </a:spcBef>
              <a:buNone/>
            </a:pPr>
            <a:r>
              <a:rPr lang="zh-TW" altLang="en-US" sz="2400" dirty="0" smtClean="0">
                <a:ea typeface="標楷體" pitchFamily="65" charset="-120"/>
              </a:rPr>
              <a:t>納</a:t>
            </a:r>
            <a:r>
              <a:rPr lang="zh-TW" altLang="en-US" sz="2400" dirty="0" smtClean="0">
                <a:ea typeface="標楷體" pitchFamily="65" charset="-120"/>
              </a:rPr>
              <a:t>、我是大衛、偉太廣告、麥肯廣告</a:t>
            </a:r>
            <a:r>
              <a:rPr lang="zh-TW" altLang="en-US" sz="2400" dirty="0" smtClean="0">
                <a:ea typeface="標楷體" pitchFamily="65" charset="-120"/>
              </a:rPr>
              <a:t>、</a:t>
            </a:r>
            <a:endParaRPr lang="en-US" altLang="zh-TW" sz="2400" dirty="0">
              <a:ea typeface="標楷體" pitchFamily="65" charset="-120"/>
            </a:endParaRPr>
          </a:p>
          <a:p>
            <a:pPr marL="0" indent="1887538">
              <a:spcBef>
                <a:spcPts val="1200"/>
              </a:spcBef>
              <a:buNone/>
            </a:pPr>
            <a:r>
              <a:rPr lang="zh-TW" altLang="en-US" sz="2400" dirty="0" smtClean="0">
                <a:ea typeface="標楷體" pitchFamily="65" charset="-120"/>
              </a:rPr>
              <a:t>智</a:t>
            </a:r>
            <a:r>
              <a:rPr lang="zh-TW" altLang="en-US" sz="2400" dirty="0" smtClean="0">
                <a:ea typeface="標楷體" pitchFamily="65" charset="-120"/>
              </a:rPr>
              <a:t>威湯遜、聯旭國際、靈智廣告</a:t>
            </a:r>
            <a:endParaRPr lang="zh-TW" altLang="zh-TW" sz="24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媒體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服務公司</a:t>
            </a: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2400" dirty="0" smtClean="0">
                <a:ea typeface="標楷體" pitchFamily="65" charset="-120"/>
              </a:rPr>
              <a:t>凱絡媒體、群邑媒體、實力媒體</a:t>
            </a:r>
            <a:r>
              <a:rPr lang="zh-TW" altLang="en-US" sz="2400" dirty="0" smtClean="0">
                <a:ea typeface="標楷體" pitchFamily="65" charset="-120"/>
              </a:rPr>
              <a:t>、</a:t>
            </a:r>
            <a:r>
              <a:rPr lang="zh-TW" altLang="en-US" sz="2400" dirty="0">
                <a:ea typeface="標楷體" pitchFamily="65" charset="-120"/>
              </a:rPr>
              <a:t>德立</a:t>
            </a:r>
            <a:r>
              <a:rPr lang="zh-TW" altLang="en-US" sz="2400" dirty="0" smtClean="0">
                <a:ea typeface="標楷體" pitchFamily="65" charset="-120"/>
              </a:rPr>
              <a:t>媒體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媒體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公司：</a:t>
            </a:r>
            <a:r>
              <a:rPr lang="zh-TW" altLang="en-US" sz="2400" dirty="0" smtClean="0">
                <a:ea typeface="標楷體" pitchFamily="65" charset="-120"/>
              </a:rPr>
              <a:t>動腦雜誌</a:t>
            </a:r>
            <a:endParaRPr lang="zh-TW" altLang="zh-TW" sz="24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公關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公司</a:t>
            </a: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2400" dirty="0" smtClean="0">
                <a:ea typeface="標楷體" pitchFamily="65" charset="-120"/>
              </a:rPr>
              <a:t>先勢公關集團、高誠公關、精英</a:t>
            </a:r>
            <a:r>
              <a:rPr lang="zh-TW" altLang="en-US" sz="2400" dirty="0" smtClean="0">
                <a:ea typeface="標楷體" pitchFamily="65" charset="-120"/>
              </a:rPr>
              <a:t>公關</a:t>
            </a:r>
            <a:r>
              <a:rPr lang="zh-TW" altLang="en-US" sz="2400" dirty="0">
                <a:ea typeface="標楷體" pitchFamily="65" charset="-120"/>
              </a:rPr>
              <a:t>集團、頤</a:t>
            </a:r>
            <a:r>
              <a:rPr lang="zh-TW" altLang="en-US" sz="2400" dirty="0" smtClean="0">
                <a:ea typeface="標楷體" pitchFamily="65" charset="-120"/>
              </a:rPr>
              <a:t>德</a:t>
            </a:r>
            <a:endParaRPr lang="en-US" altLang="zh-TW" sz="2400" dirty="0" smtClean="0">
              <a:ea typeface="標楷體" pitchFamily="65" charset="-120"/>
            </a:endParaRPr>
          </a:p>
          <a:p>
            <a:pPr marL="0" indent="1887538">
              <a:spcBef>
                <a:spcPts val="1200"/>
              </a:spcBef>
              <a:buNone/>
            </a:pPr>
            <a:r>
              <a:rPr lang="zh-TW" altLang="en-US" sz="2400" dirty="0" smtClean="0">
                <a:ea typeface="標楷體" pitchFamily="65" charset="-120"/>
              </a:rPr>
              <a:t>國際</a:t>
            </a:r>
            <a:r>
              <a:rPr lang="zh-TW" altLang="en-US" sz="2400" dirty="0">
                <a:ea typeface="標楷體" pitchFamily="65" charset="-120"/>
              </a:rPr>
              <a:t>、聯勤公關、萬博</a:t>
            </a:r>
            <a:r>
              <a:rPr lang="zh-TW" altLang="en-US" sz="2400" dirty="0" smtClean="0">
                <a:ea typeface="標楷體" pitchFamily="65" charset="-120"/>
              </a:rPr>
              <a:t>宣</a:t>
            </a:r>
            <a:r>
              <a:rPr lang="zh-TW" altLang="en-US" sz="2400" dirty="0">
                <a:ea typeface="標楷體" pitchFamily="65" charset="-120"/>
              </a:rPr>
              <a:t>偉</a:t>
            </a:r>
            <a:r>
              <a:rPr lang="zh-TW" altLang="en-US" sz="2400" dirty="0" smtClean="0">
                <a:ea typeface="標楷體" pitchFamily="65" charset="-120"/>
              </a:rPr>
              <a:t>公關</a:t>
            </a:r>
            <a:endParaRPr lang="en-US" altLang="zh-TW" sz="24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網路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itchFamily="65" charset="-120"/>
              </a:rPr>
              <a:t>行銷公司</a:t>
            </a:r>
            <a:r>
              <a:rPr lang="zh-TW" altLang="zh-TW" sz="2400" b="1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2400" dirty="0" smtClean="0">
                <a:ea typeface="標楷體" pitchFamily="65" charset="-120"/>
              </a:rPr>
              <a:t>米蘭數位、傑思媒體、達摩傳媒</a:t>
            </a:r>
            <a:endParaRPr lang="zh-TW" altLang="zh-TW" sz="2400" dirty="0" smtClean="0">
              <a:ea typeface="標楷體" pitchFamily="65" charset="-120"/>
            </a:endParaRPr>
          </a:p>
        </p:txBody>
      </p:sp>
      <p:pic>
        <p:nvPicPr>
          <p:cNvPr id="9220" name="圖片 0" descr="TMC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304800" y="1752600"/>
            <a:ext cx="8435975" cy="4267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全球第一</a:t>
            </a:r>
            <a:r>
              <a:rPr lang="zh-TW" altLang="en-US" sz="32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en-US" sz="3200" dirty="0" smtClean="0">
                <a:ea typeface="標楷體" pitchFamily="65" charset="-120"/>
              </a:rPr>
              <a:t>學界</a:t>
            </a:r>
            <a:r>
              <a:rPr lang="zh-TW" altLang="en-US" sz="3200" dirty="0" smtClean="0">
                <a:ea typeface="標楷體" pitchFamily="65" charset="-120"/>
              </a:rPr>
              <a:t>與業界共同制定的行銷傳播檢定認證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zh-TW" altLang="en-US" sz="3200" dirty="0" smtClean="0">
                <a:ea typeface="標楷體" pitchFamily="65" charset="-120"/>
              </a:rPr>
              <a:t>求職時的加分利器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zh-TW" altLang="en-US" sz="3200" dirty="0" smtClean="0">
                <a:ea typeface="標楷體" pitchFamily="65" charset="-120"/>
              </a:rPr>
              <a:t>認證非執照</a:t>
            </a:r>
            <a:endParaRPr lang="en-US" altLang="zh-TW" sz="3200" dirty="0" smtClean="0">
              <a:ea typeface="標楷體" pitchFamily="65" charset="-120"/>
            </a:endParaRPr>
          </a:p>
          <a:p>
            <a:pPr lvl="1" eaLnBrk="1" hangingPunct="1">
              <a:spcBef>
                <a:spcPts val="1200"/>
              </a:spcBef>
            </a:pPr>
            <a:r>
              <a:rPr lang="zh-TW" altLang="en-US" sz="3200" dirty="0" smtClean="0">
                <a:ea typeface="標楷體" pitchFamily="65" charset="-120"/>
              </a:rPr>
              <a:t>協會初期不開課程</a:t>
            </a:r>
            <a:r>
              <a:rPr lang="en-US" altLang="zh-TW" sz="3200" dirty="0" smtClean="0">
                <a:ea typeface="標楷體" pitchFamily="65" charset="-120"/>
              </a:rPr>
              <a:t>!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en-US" sz="3200" dirty="0" smtClean="0">
                <a:ea typeface="標楷體" pitchFamily="65" charset="-120"/>
              </a:rPr>
              <a:t>好好上課自己充電才是最重要的</a:t>
            </a:r>
            <a:r>
              <a:rPr lang="en-US" altLang="zh-TW" sz="3200" dirty="0" smtClean="0">
                <a:ea typeface="標楷體" pitchFamily="65" charset="-120"/>
              </a:rPr>
              <a:t>!</a:t>
            </a:r>
          </a:p>
          <a:p>
            <a:endParaRPr lang="zh-TW" altLang="en-US" sz="3200" dirty="0" smtClean="0">
              <a:ea typeface="標楷體" pitchFamily="65" charset="-120"/>
            </a:endParaRPr>
          </a:p>
        </p:txBody>
      </p:sp>
      <p:pic>
        <p:nvPicPr>
          <p:cNvPr id="5" name="圖片 0" descr="TMC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41366" y="3166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sz="4000" dirty="0" smtClean="0"/>
              <a:t>TMCA</a:t>
            </a:r>
            <a:endParaRPr lang="zh-TW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0266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171" name="內容版面配置區 3" descr="family tr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0"/>
            <a:ext cx="9175750" cy="6858000"/>
          </a:xfrm>
        </p:spPr>
      </p:pic>
    </p:spTree>
    <p:extLst>
      <p:ext uri="{BB962C8B-B14F-4D97-AF65-F5344CB8AC3E}">
        <p14:creationId xmlns:p14="http://schemas.microsoft.com/office/powerpoint/2010/main" val="32855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881" y="152400"/>
            <a:ext cx="8229600" cy="808038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ea typeface="標楷體" pitchFamily="65" charset="-120"/>
              </a:rPr>
              <a:t>6/25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  <a:ea typeface="標楷體" pitchFamily="65" charset="-120"/>
              </a:rPr>
              <a:t>TMCA</a:t>
            </a:r>
            <a:r>
              <a:rPr lang="zh-TW" altLang="en-US" sz="3200" dirty="0" smtClean="0">
                <a:solidFill>
                  <a:srgbClr val="FF0000"/>
                </a:solidFill>
                <a:ea typeface="標楷體" pitchFamily="65" charset="-120"/>
              </a:rPr>
              <a:t>第一次初階行銷傳播認證考試</a:t>
            </a:r>
            <a:endParaRPr lang="zh-TW" altLang="en-US" sz="3200" dirty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914" y="10668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測驗時間：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2011 / 6 / 25 (</a:t>
            </a:r>
            <a:r>
              <a:rPr lang="zh-TW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六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9:30-11:00</a:t>
            </a:r>
          </a:p>
          <a:p>
            <a:pPr marL="342900" lvl="0" indent="-342900">
              <a:buFont typeface="Wingdings" pitchFamily="2" charset="2"/>
              <a:buChar char="u"/>
            </a:pPr>
            <a:endParaRPr lang="zh-TW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認證項目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：初階行銷傳播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認證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endParaRPr lang="zh-TW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報名時間：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2011 / 4 / 18(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一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) ~ 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2011 / 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 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/ 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3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zh-TW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五</a:t>
            </a:r>
            <a:r>
              <a:rPr lang="en-US" altLang="zh-TW" sz="2000" b="1" dirty="0">
                <a:solidFill>
                  <a:srgbClr val="0000FF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) 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以郵戳為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憑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endParaRPr lang="zh-TW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測驗對象：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大專或同等學歷以上（含應屆畢業生）或一年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以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1887538" lvl="0" indent="-273050"/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上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實習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/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工作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經驗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endParaRPr lang="zh-TW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測驗範圍：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行銷知識與實務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運用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(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含廣告、公關、媒體代理</a:t>
            </a:r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、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lvl="0" indent="1614488"/>
            <a:r>
              <a:rPr lang="zh-TW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網際網路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專業，及行銷傳播相關時事新聞</a:t>
            </a:r>
            <a:r>
              <a:rPr lang="en-US" altLang="zh-TW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)</a:t>
            </a:r>
          </a:p>
          <a:p>
            <a:pPr lvl="0" indent="1614488"/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85750" lvl="2" indent="-285750">
              <a:buFont typeface="Wingdings" pitchFamily="2" charset="2"/>
              <a:buChar char="u"/>
            </a:pPr>
            <a:r>
              <a:rPr lang="zh-TW" altLang="en-US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認證</a:t>
            </a:r>
            <a:r>
              <a:rPr lang="zh-TW" altLang="en-US" sz="2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合格者：</a:t>
            </a:r>
            <a:r>
              <a:rPr lang="zh-TW" altLang="en-US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頒發合格</a:t>
            </a:r>
            <a:r>
              <a:rPr lang="zh-TW" altLang="en-US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證書、有</a:t>
            </a:r>
            <a:r>
              <a:rPr lang="zh-TW" altLang="en-US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機會參加企業選秀</a:t>
            </a:r>
            <a:r>
              <a:rPr lang="zh-TW" altLang="en-US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會、獲得</a:t>
            </a:r>
            <a:r>
              <a:rPr lang="zh-TW" altLang="en-US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進入</a:t>
            </a:r>
            <a:r>
              <a:rPr lang="zh-TW" altLang="en-US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公司面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0" lvl="2" indent="1793875"/>
            <a:r>
              <a:rPr lang="zh-TW" altLang="en-US" sz="20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試機會</a:t>
            </a:r>
            <a:endParaRPr lang="en-US" altLang="zh-TW" sz="2000" dirty="0" smtClean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285750" lvl="2" indent="-285750">
              <a:buFont typeface="Wingdings" pitchFamily="2" charset="2"/>
              <a:buChar char="u"/>
            </a:pPr>
            <a:endParaRPr lang="zh-TW" altLang="zh-TW" sz="2000" dirty="0">
              <a:latin typeface="Arial" pitchFamily="34" charset="0"/>
              <a:ea typeface="標楷體" pitchFamily="65" charset="-12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u"/>
            </a:pP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詳細考試</a:t>
            </a:r>
            <a:r>
              <a:rPr lang="zh-TW" altLang="zh-TW" sz="2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資訊</a:t>
            </a:r>
            <a:r>
              <a:rPr lang="zh-TW" altLang="en-US" sz="2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與報名</a:t>
            </a:r>
            <a:r>
              <a:rPr lang="zh-TW" altLang="zh-TW" sz="2000" b="1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請</a:t>
            </a: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上</a:t>
            </a:r>
            <a:r>
              <a:rPr lang="en-US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TMCA</a:t>
            </a:r>
            <a:r>
              <a:rPr lang="zh-TW" altLang="zh-TW" sz="2000" b="1" dirty="0">
                <a:latin typeface="Arial" pitchFamily="34" charset="0"/>
                <a:ea typeface="標楷體" pitchFamily="65" charset="-120"/>
                <a:cs typeface="Arial" pitchFamily="34" charset="0"/>
              </a:rPr>
              <a:t>官網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：</a:t>
            </a:r>
            <a:r>
              <a:rPr lang="en-US" altLang="zh-TW" sz="2000" u="sng" dirty="0">
                <a:latin typeface="Arial" pitchFamily="34" charset="0"/>
                <a:ea typeface="標楷體" pitchFamily="65" charset="-120"/>
                <a:cs typeface="Arial" pitchFamily="34" charset="0"/>
                <a:hlinkClick r:id="rId2"/>
              </a:rPr>
              <a:t>http://www.tmca.org.tw</a:t>
            </a:r>
            <a:r>
              <a:rPr lang="en-US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 </a:t>
            </a:r>
            <a:r>
              <a:rPr lang="zh-TW" altLang="zh-TW" sz="2000" dirty="0">
                <a:latin typeface="Arial" pitchFamily="34" charset="0"/>
                <a:ea typeface="標楷體" pitchFamily="65" charset="-120"/>
                <a:cs typeface="Arial" pitchFamily="34" charset="0"/>
              </a:rPr>
              <a:t>查詢</a:t>
            </a:r>
          </a:p>
        </p:txBody>
      </p:sp>
    </p:spTree>
    <p:extLst>
      <p:ext uri="{BB962C8B-B14F-4D97-AF65-F5344CB8AC3E}">
        <p14:creationId xmlns:p14="http://schemas.microsoft.com/office/powerpoint/2010/main" val="8273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你可以怎麼準備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 smtClean="0">
                <a:ea typeface="標楷體" pitchFamily="65" charset="-120"/>
              </a:rPr>
              <a:t>上課注意聽講</a:t>
            </a:r>
            <a:endParaRPr lang="en-US" altLang="zh-TW" sz="28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ea typeface="標楷體" pitchFamily="65" charset="-120"/>
              </a:rPr>
              <a:t>好好複習老師教過的</a:t>
            </a:r>
            <a:endParaRPr lang="en-US" altLang="zh-TW" sz="28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ea typeface="標楷體" pitchFamily="65" charset="-120"/>
              </a:rPr>
              <a:t>多翻一些行銷傳播實務書籍及雜誌</a:t>
            </a:r>
            <a:endParaRPr lang="en-US" altLang="zh-TW" sz="2800" dirty="0" smtClean="0"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ea typeface="標楷體" pitchFamily="65" charset="-120"/>
              </a:rPr>
              <a:t>參考行銷傳播各協會舉辦的充電課程</a:t>
            </a:r>
            <a:endParaRPr lang="en-US" altLang="zh-TW" sz="2800" dirty="0" smtClean="0">
              <a:ea typeface="標楷體" pitchFamily="65" charset="-120"/>
            </a:endParaRPr>
          </a:p>
          <a:p>
            <a:pPr lvl="1">
              <a:spcBef>
                <a:spcPts val="1200"/>
              </a:spcBef>
            </a:pPr>
            <a:r>
              <a:rPr lang="en-US" altLang="zh-TW" sz="2800" dirty="0" smtClean="0">
                <a:ea typeface="標楷體" pitchFamily="65" charset="-120"/>
              </a:rPr>
              <a:t>4A</a:t>
            </a:r>
            <a:r>
              <a:rPr lang="zh-TW" altLang="en-US" sz="2800" dirty="0" smtClean="0">
                <a:ea typeface="標楷體" pitchFamily="65" charset="-120"/>
              </a:rPr>
              <a:t>廣告專業課程、廣告公會廣告營、</a:t>
            </a:r>
            <a:r>
              <a:rPr lang="en-US" altLang="zh-TW" sz="2800" dirty="0" smtClean="0">
                <a:ea typeface="標楷體" pitchFamily="65" charset="-120"/>
              </a:rPr>
              <a:t>MAA</a:t>
            </a:r>
            <a:r>
              <a:rPr lang="zh-TW" altLang="en-US" sz="2800" dirty="0" smtClean="0">
                <a:ea typeface="標楷體" pitchFamily="65" charset="-120"/>
              </a:rPr>
              <a:t>媒體營、時報廣告營、動腦講座</a:t>
            </a:r>
            <a:r>
              <a:rPr lang="en-US" altLang="zh-TW" sz="2800" dirty="0" smtClean="0">
                <a:ea typeface="標楷體" pitchFamily="65" charset="-120"/>
              </a:rPr>
              <a:t>…</a:t>
            </a:r>
            <a:r>
              <a:rPr lang="zh-TW" altLang="en-US" sz="2800" dirty="0" smtClean="0">
                <a:ea typeface="標楷體" pitchFamily="65" charset="-120"/>
              </a:rPr>
              <a:t>等等</a:t>
            </a:r>
          </a:p>
          <a:p>
            <a:endParaRPr lang="zh-TW" altLang="en-US" sz="2800" dirty="0" smtClean="0">
              <a:ea typeface="標楷體" pitchFamily="65" charset="-120"/>
            </a:endParaRPr>
          </a:p>
        </p:txBody>
      </p:sp>
      <p:pic>
        <p:nvPicPr>
          <p:cNvPr id="4" name="圖片 0" descr="TMC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324167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576</Words>
  <Application>Microsoft Office PowerPoint</Application>
  <PresentationFormat>如螢幕大小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Theme</vt:lpstr>
      <vt:lpstr>台灣行銷傳播專業認證協會 (TAIWAN  MARCOM  CERTIFICATION  ASSOCIATION)</vt:lpstr>
      <vt:lpstr>TMCA</vt:lpstr>
      <vt:lpstr>TMCA</vt:lpstr>
      <vt:lpstr>TMCA</vt:lpstr>
      <vt:lpstr>公司會員名單</vt:lpstr>
      <vt:lpstr>TMCA</vt:lpstr>
      <vt:lpstr>PowerPoint 簡報</vt:lpstr>
      <vt:lpstr>6/25 TMCA第一次初階行銷傳播認證考試</vt:lpstr>
      <vt:lpstr>你可以怎麼準備</vt:lpstr>
      <vt:lpstr>協會活動報導(1/2)</vt:lpstr>
      <vt:lpstr>協會活動報導(2/2)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Deryk Tang</dc:creator>
  <cp:lastModifiedBy>paloma.ho</cp:lastModifiedBy>
  <cp:revision>192</cp:revision>
  <dcterms:created xsi:type="dcterms:W3CDTF">2010-03-05T08:42:49Z</dcterms:created>
  <dcterms:modified xsi:type="dcterms:W3CDTF">2011-05-19T07:05:46Z</dcterms:modified>
</cp:coreProperties>
</file>